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jpg" ContentType="image/jp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98"/>
  </p:notesMasterIdLst>
  <p:handoutMasterIdLst>
    <p:handoutMasterId r:id="rId99"/>
  </p:handoutMasterIdLst>
  <p:sldIdLst>
    <p:sldId id="695" r:id="rId4"/>
    <p:sldId id="715" r:id="rId5"/>
    <p:sldId id="716" r:id="rId6"/>
    <p:sldId id="696" r:id="rId7"/>
    <p:sldId id="718" r:id="rId8"/>
    <p:sldId id="720" r:id="rId9"/>
    <p:sldId id="702" r:id="rId10"/>
    <p:sldId id="704" r:id="rId11"/>
    <p:sldId id="705" r:id="rId12"/>
    <p:sldId id="706" r:id="rId13"/>
    <p:sldId id="721" r:id="rId14"/>
    <p:sldId id="722" r:id="rId15"/>
    <p:sldId id="707" r:id="rId16"/>
    <p:sldId id="708" r:id="rId17"/>
    <p:sldId id="709" r:id="rId18"/>
    <p:sldId id="710" r:id="rId19"/>
    <p:sldId id="729" r:id="rId20"/>
    <p:sldId id="730" r:id="rId21"/>
    <p:sldId id="732" r:id="rId22"/>
    <p:sldId id="731" r:id="rId23"/>
    <p:sldId id="733" r:id="rId24"/>
    <p:sldId id="711" r:id="rId25"/>
    <p:sldId id="723" r:id="rId26"/>
    <p:sldId id="724" r:id="rId27"/>
    <p:sldId id="712" r:id="rId28"/>
    <p:sldId id="719" r:id="rId29"/>
    <p:sldId id="734" r:id="rId30"/>
    <p:sldId id="478" r:id="rId31"/>
    <p:sldId id="669" r:id="rId32"/>
    <p:sldId id="670" r:id="rId33"/>
    <p:sldId id="671" r:id="rId34"/>
    <p:sldId id="486" r:id="rId35"/>
    <p:sldId id="487" r:id="rId36"/>
    <p:sldId id="488" r:id="rId37"/>
    <p:sldId id="762" r:id="rId38"/>
    <p:sldId id="763" r:id="rId39"/>
    <p:sldId id="768" r:id="rId40"/>
    <p:sldId id="764" r:id="rId41"/>
    <p:sldId id="765" r:id="rId42"/>
    <p:sldId id="767" r:id="rId43"/>
    <p:sldId id="736" r:id="rId44"/>
    <p:sldId id="769" r:id="rId45"/>
    <p:sldId id="770" r:id="rId46"/>
    <p:sldId id="771" r:id="rId47"/>
    <p:sldId id="781" r:id="rId48"/>
    <p:sldId id="772" r:id="rId49"/>
    <p:sldId id="773" r:id="rId50"/>
    <p:sldId id="774" r:id="rId51"/>
    <p:sldId id="775" r:id="rId52"/>
    <p:sldId id="776" r:id="rId53"/>
    <p:sldId id="777" r:id="rId54"/>
    <p:sldId id="798" r:id="rId55"/>
    <p:sldId id="799" r:id="rId56"/>
    <p:sldId id="778" r:id="rId57"/>
    <p:sldId id="735" r:id="rId58"/>
    <p:sldId id="737" r:id="rId59"/>
    <p:sldId id="738" r:id="rId60"/>
    <p:sldId id="739" r:id="rId61"/>
    <p:sldId id="740" r:id="rId62"/>
    <p:sldId id="741" r:id="rId63"/>
    <p:sldId id="782" r:id="rId64"/>
    <p:sldId id="783" r:id="rId65"/>
    <p:sldId id="754" r:id="rId66"/>
    <p:sldId id="755" r:id="rId67"/>
    <p:sldId id="756" r:id="rId68"/>
    <p:sldId id="757" r:id="rId69"/>
    <p:sldId id="758" r:id="rId70"/>
    <p:sldId id="759" r:id="rId71"/>
    <p:sldId id="793" r:id="rId72"/>
    <p:sldId id="794" r:id="rId73"/>
    <p:sldId id="760" r:id="rId74"/>
    <p:sldId id="761" r:id="rId75"/>
    <p:sldId id="784" r:id="rId76"/>
    <p:sldId id="785" r:id="rId77"/>
    <p:sldId id="490" r:id="rId78"/>
    <p:sldId id="491" r:id="rId79"/>
    <p:sldId id="556" r:id="rId80"/>
    <p:sldId id="648" r:id="rId81"/>
    <p:sldId id="649" r:id="rId82"/>
    <p:sldId id="786" r:id="rId83"/>
    <p:sldId id="787" r:id="rId84"/>
    <p:sldId id="788" r:id="rId85"/>
    <p:sldId id="493" r:id="rId86"/>
    <p:sldId id="557" r:id="rId87"/>
    <p:sldId id="790" r:id="rId88"/>
    <p:sldId id="558" r:id="rId89"/>
    <p:sldId id="657" r:id="rId90"/>
    <p:sldId id="555" r:id="rId91"/>
    <p:sldId id="792" r:id="rId92"/>
    <p:sldId id="477" r:id="rId93"/>
    <p:sldId id="680" r:id="rId94"/>
    <p:sldId id="681" r:id="rId95"/>
    <p:sldId id="682" r:id="rId96"/>
    <p:sldId id="683" r:id="rId9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05E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7"/>
    <p:restoredTop sz="96255" autoAdjust="0"/>
  </p:normalViewPr>
  <p:slideViewPr>
    <p:cSldViewPr snapToGrid="0">
      <p:cViewPr>
        <p:scale>
          <a:sx n="80" d="100"/>
          <a:sy n="80" d="100"/>
        </p:scale>
        <p:origin x="1768" y="1072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00" Type="http://schemas.openxmlformats.org/officeDocument/2006/relationships/presProps" Target="presProps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749A-B889-DA4F-B37D-225F30052F45}" type="datetimeFigureOut">
              <a:rPr kumimoji="1" lang="zh-CN" altLang="en-US" smtClean="0"/>
              <a:t>2023/10/20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65D4-D608-004A-88D8-C40B0EB17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288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033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98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62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60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48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4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https://</a:t>
                </a:r>
                <a:r>
                  <a:rPr kumimoji="1" lang="en-US" altLang="zh-CN" dirty="0" err="1" smtClean="0"/>
                  <a:t>blog.csdn.net</a:t>
                </a:r>
                <a:r>
                  <a:rPr kumimoji="1" lang="en-US" altLang="zh-CN" dirty="0" smtClean="0"/>
                  <a:t>/CHIERYU/article/details/65450249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乘以系数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2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zh-CN" alt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是为了保证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800" b="0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kumimoji="1" lang="en-US" altLang="zh-CN" sz="800" b="0" i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ad>
                      <m:radPr>
                        <m:degHide m:val="on"/>
                        <m:ctrlPr>
                          <a:rPr kumimoji="1" lang="en-US" altLang="zh-CN" sz="12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mr-IN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2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1200" i="1" spc="75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12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  <m:r>
                      <a:rPr kumimoji="1" lang="en-US" altLang="zh-CN" sz="1200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𝐱</m:t>
                    </m:r>
                    <m:r>
                      <a:rPr lang="en-US" altLang="zh-CN" sz="8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]=</m:t>
                    </m:r>
                    <m:sSup>
                      <m:sSupPr>
                        <m:ctrlPr>
                          <a:rPr lang="en-US" altLang="zh-CN" sz="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800" b="0" i="1" spc="7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800" b="0" i="1" spc="7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zh-CN" alt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能量保持</a:t>
                </a:r>
                <a:r>
                  <a:rPr lang="zh-CN" altLang="en-US" dirty="0" smtClean="0"/>
                  <a:t/>
                </a:r>
                <a:br>
                  <a:rPr lang="zh-CN" altLang="en-US" dirty="0" smtClean="0"/>
                </a:br>
                <a:r>
                  <a:rPr kumimoji="1" lang="zh-CN" altLang="en-US" dirty="0" smtClean="0"/>
                  <a:t>随机森林</a:t>
                </a:r>
                <a:r>
                  <a:rPr kumimoji="1" lang="en-US" altLang="zh-CN" dirty="0" smtClean="0"/>
                  <a:t>/GBDT</a:t>
                </a:r>
                <a:r>
                  <a:rPr kumimoji="1" lang="zh-CN" altLang="en-US" dirty="0" smtClean="0"/>
                  <a:t>中对特征随机采样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https://</a:t>
                </a:r>
                <a:r>
                  <a:rPr kumimoji="1" lang="en-US" altLang="zh-CN" dirty="0" err="1" smtClean="0"/>
                  <a:t>blog.csdn.net</a:t>
                </a:r>
                <a:r>
                  <a:rPr kumimoji="1" lang="en-US" altLang="zh-CN" dirty="0" smtClean="0"/>
                  <a:t>/CHIERYU/article/details/65450249</a:t>
                </a:r>
              </a:p>
              <a:p>
                <a:r>
                  <a:rPr lang="zh-CN" alt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乘以系数</a:t>
                </a:r>
                <a:r>
                  <a:rPr kumimoji="1" lang="en-US" altLang="zh-CN" sz="12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√(</a:t>
                </a:r>
                <a:r>
                  <a:rPr kumimoji="1" lang="en-US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</a:t>
                </a:r>
                <a:r>
                  <a:rPr kumimoji="1" lang="mr-IN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/</a:t>
                </a:r>
                <a:r>
                  <a:rPr lang="en-US" altLang="zh-CN" sz="1200" i="0" spc="75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𝐷^′ </a:t>
                </a:r>
                <a:r>
                  <a:rPr kumimoji="1" lang="en-US" altLang="zh-CN" sz="12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lang="zh-CN" alt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是为了保证</a:t>
                </a:r>
                <a:r>
                  <a:rPr kumimoji="1" lang="en-US" altLang="zh-CN" sz="8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E[</a:t>
                </a:r>
                <a:r>
                  <a:rPr kumimoji="1" lang="en-US" altLang="zh-CN" sz="1200" b="0" i="0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√(</a:t>
                </a:r>
                <a:r>
                  <a:rPr kumimoji="1" lang="en-US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</a:t>
                </a:r>
                <a:r>
                  <a:rPr kumimoji="1" lang="mr-IN" altLang="zh-CN" sz="1200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/</a:t>
                </a:r>
                <a:r>
                  <a:rPr lang="en-US" altLang="zh-CN" sz="1200" i="0" spc="75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𝐷^′ </a:t>
                </a:r>
                <a:r>
                  <a:rPr kumimoji="1" lang="en-US" altLang="zh-CN" sz="12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</a:t>
                </a:r>
                <a:r>
                  <a:rPr kumimoji="1" lang="en-US" altLang="zh-CN" sz="1200" b="1" i="0" spc="75" dirty="0">
                    <a:solidFill>
                      <a:srgbClr val="09405E"/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1200" b="1" i="0" dirty="0">
                    <a:solidFill>
                      <a:srgbClr val="09405E"/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𝑾</a:t>
                </a:r>
                <a:r>
                  <a:rPr kumimoji="1" lang="en-US" altLang="zh-CN" sz="1200" b="1" i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𝐱</a:t>
                </a:r>
                <a:r>
                  <a:rPr lang="en-US" altLang="zh-CN" sz="800" b="0" i="0" spc="75" smtClean="0">
                    <a:solidFill>
                      <a:srgbClr val="09405E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]=‖𝑥‖^2</a:t>
                </a:r>
                <a:r>
                  <a:rPr lang="en-US" altLang="zh-CN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zh-CN" altLang="en-US" dirty="0" smtClean="0"/>
                  <a:t/>
                </a:r>
                <a:br>
                  <a:rPr lang="zh-CN" altLang="en-US" dirty="0" smtClean="0"/>
                </a:br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03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P_vlaue</a:t>
            </a:r>
            <a:r>
              <a:rPr kumimoji="1" lang="zh-CN" altLang="en-US" dirty="0" smtClean="0"/>
              <a:t>：在原假设成立的条件下，小概率事件出现的概率；如果大，表示原假设不成立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99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作用在哪种分类器上都可以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91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68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BA230-97EA-4AD9-86DE-E3521DBFE7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8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7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/p/77151308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30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推荐阅读：理解矩阵（孟岩）：https://blog.csdn.net/myan/article/details/647511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62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</a:t>
            </a:r>
            <a:r>
              <a:rPr kumimoji="1" lang="zh-CN" altLang="en-US" dirty="0" smtClean="0"/>
              <a:t>只是方向，所以令其模长为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2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58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54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87390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85951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477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12168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8098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3886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204415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996459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044860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5661677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 userDrawn="1"/>
        </p:nvGrpSpPr>
        <p:grpSpPr bwMode="auto">
          <a:xfrm>
            <a:off x="271463" y="223838"/>
            <a:ext cx="474663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800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38" y="1147765"/>
            <a:ext cx="10752465" cy="5237271"/>
          </a:xfrm>
          <a:prstGeom prst="rect">
            <a:avLst/>
          </a:prstGeom>
        </p:spPr>
        <p:txBody>
          <a:bodyPr/>
          <a:lstStyle>
            <a:lvl1pPr marL="214630" marR="0" indent="-21463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1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6858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342900" marR="0" lvl="1" indent="-21463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58780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1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8337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7552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14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2724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966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2354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2787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37720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550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59285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4685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226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567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4609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737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65440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53867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88250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33576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3429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951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768202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24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59333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82370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03456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4927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10148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3248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90748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6296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1467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04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224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58300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22541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78851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7861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41520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79915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88167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52802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472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1113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378363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0357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68690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775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949085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8200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496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06433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032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736414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992641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493469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22526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53845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95390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97732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83880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3808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78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69083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48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47692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77063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9606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09033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609471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56645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39155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838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74.xml"/><Relationship Id="rId59" Type="http://schemas.openxmlformats.org/officeDocument/2006/relationships/slideLayout" Target="../slideLayouts/slideLayout75.xml"/><Relationship Id="rId70" Type="http://schemas.openxmlformats.org/officeDocument/2006/relationships/slideLayout" Target="../slideLayouts/slideLayout86.xml"/><Relationship Id="rId71" Type="http://schemas.openxmlformats.org/officeDocument/2006/relationships/slideLayout" Target="../slideLayouts/slideLayout87.xml"/><Relationship Id="rId72" Type="http://schemas.openxmlformats.org/officeDocument/2006/relationships/slideLayout" Target="../slideLayouts/slideLayout88.xml"/><Relationship Id="rId73" Type="http://schemas.openxmlformats.org/officeDocument/2006/relationships/slideLayout" Target="../slideLayouts/slideLayout89.xml"/><Relationship Id="rId74" Type="http://schemas.openxmlformats.org/officeDocument/2006/relationships/slideLayout" Target="../slideLayouts/slideLayout90.xml"/><Relationship Id="rId75" Type="http://schemas.openxmlformats.org/officeDocument/2006/relationships/slideLayout" Target="../slideLayouts/slideLayout91.xml"/><Relationship Id="rId76" Type="http://schemas.openxmlformats.org/officeDocument/2006/relationships/slideLayout" Target="../slideLayouts/slideLayout92.xml"/><Relationship Id="rId77" Type="http://schemas.openxmlformats.org/officeDocument/2006/relationships/slideLayout" Target="../slideLayouts/slideLayout93.xml"/><Relationship Id="rId78" Type="http://schemas.openxmlformats.org/officeDocument/2006/relationships/slideLayout" Target="../slideLayouts/slideLayout94.xml"/><Relationship Id="rId79" Type="http://schemas.openxmlformats.org/officeDocument/2006/relationships/slideLayout" Target="../slideLayouts/slideLayout95.xml"/><Relationship Id="rId90" Type="http://schemas.openxmlformats.org/officeDocument/2006/relationships/theme" Target="../theme/theme2.xml"/><Relationship Id="rId91" Type="http://schemas.openxmlformats.org/officeDocument/2006/relationships/image" Target="../media/image1.png"/><Relationship Id="rId92" Type="http://schemas.openxmlformats.org/officeDocument/2006/relationships/image" Target="../media/image4.png"/><Relationship Id="rId20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77.xml"/><Relationship Id="rId62" Type="http://schemas.openxmlformats.org/officeDocument/2006/relationships/slideLayout" Target="../slideLayouts/slideLayout78.xml"/><Relationship Id="rId63" Type="http://schemas.openxmlformats.org/officeDocument/2006/relationships/slideLayout" Target="../slideLayouts/slideLayout79.xml"/><Relationship Id="rId64" Type="http://schemas.openxmlformats.org/officeDocument/2006/relationships/slideLayout" Target="../slideLayouts/slideLayout80.xml"/><Relationship Id="rId65" Type="http://schemas.openxmlformats.org/officeDocument/2006/relationships/slideLayout" Target="../slideLayouts/slideLayout81.xml"/><Relationship Id="rId66" Type="http://schemas.openxmlformats.org/officeDocument/2006/relationships/slideLayout" Target="../slideLayouts/slideLayout82.xml"/><Relationship Id="rId67" Type="http://schemas.openxmlformats.org/officeDocument/2006/relationships/slideLayout" Target="../slideLayouts/slideLayout83.xml"/><Relationship Id="rId68" Type="http://schemas.openxmlformats.org/officeDocument/2006/relationships/slideLayout" Target="../slideLayouts/slideLayout84.xml"/><Relationship Id="rId69" Type="http://schemas.openxmlformats.org/officeDocument/2006/relationships/slideLayout" Target="../slideLayouts/slideLayout85.xml"/><Relationship Id="rId80" Type="http://schemas.openxmlformats.org/officeDocument/2006/relationships/slideLayout" Target="../slideLayouts/slideLayout96.xml"/><Relationship Id="rId81" Type="http://schemas.openxmlformats.org/officeDocument/2006/relationships/slideLayout" Target="../slideLayouts/slideLayout97.xml"/><Relationship Id="rId82" Type="http://schemas.openxmlformats.org/officeDocument/2006/relationships/slideLayout" Target="../slideLayouts/slideLayout98.xml"/><Relationship Id="rId83" Type="http://schemas.openxmlformats.org/officeDocument/2006/relationships/slideLayout" Target="../slideLayouts/slideLayout99.xml"/><Relationship Id="rId84" Type="http://schemas.openxmlformats.org/officeDocument/2006/relationships/slideLayout" Target="../slideLayouts/slideLayout100.xml"/><Relationship Id="rId85" Type="http://schemas.openxmlformats.org/officeDocument/2006/relationships/slideLayout" Target="../slideLayouts/slideLayout101.xml"/><Relationship Id="rId86" Type="http://schemas.openxmlformats.org/officeDocument/2006/relationships/slideLayout" Target="../slideLayouts/slideLayout102.xml"/><Relationship Id="rId87" Type="http://schemas.openxmlformats.org/officeDocument/2006/relationships/slideLayout" Target="../slideLayouts/slideLayout103.xml"/><Relationship Id="rId88" Type="http://schemas.openxmlformats.org/officeDocument/2006/relationships/slideLayout" Target="../slideLayouts/slideLayout104.xml"/><Relationship Id="rId89" Type="http://schemas.openxmlformats.org/officeDocument/2006/relationships/slideLayout" Target="../slideLayouts/slideLayout10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6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316" r:id="rId12"/>
    <p:sldLayoutId id="2147484317" r:id="rId13"/>
    <p:sldLayoutId id="2147484318" r:id="rId14"/>
    <p:sldLayoutId id="2147484319" r:id="rId15"/>
    <p:sldLayoutId id="2147484320" r:id="rId1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  <p:sldLayoutId id="2147484260" r:id="rId34"/>
    <p:sldLayoutId id="2147484261" r:id="rId35"/>
    <p:sldLayoutId id="2147484262" r:id="rId36"/>
    <p:sldLayoutId id="2147484263" r:id="rId37"/>
    <p:sldLayoutId id="2147484264" r:id="rId38"/>
    <p:sldLayoutId id="2147484265" r:id="rId39"/>
    <p:sldLayoutId id="2147484266" r:id="rId40"/>
    <p:sldLayoutId id="2147484267" r:id="rId41"/>
    <p:sldLayoutId id="2147484268" r:id="rId42"/>
    <p:sldLayoutId id="2147484269" r:id="rId43"/>
    <p:sldLayoutId id="2147484270" r:id="rId44"/>
    <p:sldLayoutId id="2147484271" r:id="rId45"/>
    <p:sldLayoutId id="2147484272" r:id="rId46"/>
    <p:sldLayoutId id="2147484273" r:id="rId47"/>
    <p:sldLayoutId id="2147484274" r:id="rId48"/>
    <p:sldLayoutId id="2147484275" r:id="rId49"/>
    <p:sldLayoutId id="2147484276" r:id="rId50"/>
    <p:sldLayoutId id="2147484277" r:id="rId51"/>
    <p:sldLayoutId id="2147484278" r:id="rId52"/>
    <p:sldLayoutId id="2147484279" r:id="rId53"/>
    <p:sldLayoutId id="2147484280" r:id="rId54"/>
    <p:sldLayoutId id="2147484281" r:id="rId55"/>
    <p:sldLayoutId id="2147484282" r:id="rId56"/>
    <p:sldLayoutId id="2147484283" r:id="rId57"/>
    <p:sldLayoutId id="2147484284" r:id="rId58"/>
    <p:sldLayoutId id="2147484285" r:id="rId59"/>
    <p:sldLayoutId id="2147484286" r:id="rId60"/>
    <p:sldLayoutId id="2147484287" r:id="rId61"/>
    <p:sldLayoutId id="2147484288" r:id="rId62"/>
    <p:sldLayoutId id="2147484289" r:id="rId63"/>
    <p:sldLayoutId id="2147484290" r:id="rId64"/>
    <p:sldLayoutId id="2147484291" r:id="rId65"/>
    <p:sldLayoutId id="2147484292" r:id="rId66"/>
    <p:sldLayoutId id="2147484293" r:id="rId67"/>
    <p:sldLayoutId id="2147484294" r:id="rId68"/>
    <p:sldLayoutId id="2147484295" r:id="rId69"/>
    <p:sldLayoutId id="2147484296" r:id="rId70"/>
    <p:sldLayoutId id="2147484297" r:id="rId71"/>
    <p:sldLayoutId id="2147484298" r:id="rId72"/>
    <p:sldLayoutId id="2147484299" r:id="rId73"/>
    <p:sldLayoutId id="2147484300" r:id="rId74"/>
    <p:sldLayoutId id="2147484301" r:id="rId75"/>
    <p:sldLayoutId id="2147484302" r:id="rId76"/>
    <p:sldLayoutId id="2147484303" r:id="rId77"/>
    <p:sldLayoutId id="2147484304" r:id="rId78"/>
    <p:sldLayoutId id="2147484305" r:id="rId79"/>
    <p:sldLayoutId id="2147484306" r:id="rId80"/>
    <p:sldLayoutId id="2147484307" r:id="rId81"/>
    <p:sldLayoutId id="2147484308" r:id="rId82"/>
    <p:sldLayoutId id="2147484309" r:id="rId83"/>
    <p:sldLayoutId id="2147484310" r:id="rId84"/>
    <p:sldLayoutId id="2147484311" r:id="rId85"/>
    <p:sldLayoutId id="2147484312" r:id="rId86"/>
    <p:sldLayoutId id="2147484313" r:id="rId87"/>
    <p:sldLayoutId id="2147484314" r:id="rId88"/>
    <p:sldLayoutId id="2147484315" r:id="rId8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4" Type="http://schemas.openxmlformats.org/officeDocument/2006/relationships/image" Target="../media/image1210.png"/><Relationship Id="rId5" Type="http://schemas.openxmlformats.org/officeDocument/2006/relationships/image" Target="../media/image132.png"/><Relationship Id="rId6" Type="http://schemas.openxmlformats.org/officeDocument/2006/relationships/image" Target="../media/image14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31.emf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301.png"/><Relationship Id="rId6" Type="http://schemas.openxmlformats.org/officeDocument/2006/relationships/image" Target="../media/image68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50.png"/><Relationship Id="rId6" Type="http://schemas.openxmlformats.org/officeDocument/2006/relationships/image" Target="../media/image250.png"/><Relationship Id="rId7" Type="http://schemas.openxmlformats.org/officeDocument/2006/relationships/image" Target="../media/image290.png"/><Relationship Id="rId8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350.png"/><Relationship Id="rId5" Type="http://schemas.openxmlformats.org/officeDocument/2006/relationships/image" Target="../media/image321.png"/><Relationship Id="rId6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520.png"/><Relationship Id="rId5" Type="http://schemas.openxmlformats.org/officeDocument/2006/relationships/image" Target="../media/image530.png"/><Relationship Id="rId6" Type="http://schemas.openxmlformats.org/officeDocument/2006/relationships/image" Target="../media/image540.png"/><Relationship Id="rId7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0.png"/><Relationship Id="rId12" Type="http://schemas.openxmlformats.org/officeDocument/2006/relationships/image" Target="../media/image620.png"/><Relationship Id="rId13" Type="http://schemas.openxmlformats.org/officeDocument/2006/relationships/image" Target="../media/image630.png"/><Relationship Id="rId14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0.png"/><Relationship Id="rId3" Type="http://schemas.openxmlformats.org/officeDocument/2006/relationships/image" Target="../media/image570.png"/><Relationship Id="rId4" Type="http://schemas.openxmlformats.org/officeDocument/2006/relationships/image" Target="../media/image380.png"/><Relationship Id="rId5" Type="http://schemas.openxmlformats.org/officeDocument/2006/relationships/image" Target="../media/image480.png"/><Relationship Id="rId6" Type="http://schemas.openxmlformats.org/officeDocument/2006/relationships/image" Target="../media/image430.png"/><Relationship Id="rId7" Type="http://schemas.openxmlformats.org/officeDocument/2006/relationships/image" Target="../media/image440.png"/><Relationship Id="rId8" Type="http://schemas.openxmlformats.org/officeDocument/2006/relationships/image" Target="../media/image83.png"/><Relationship Id="rId9" Type="http://schemas.openxmlformats.org/officeDocument/2006/relationships/image" Target="../media/image460.png"/><Relationship Id="rId10" Type="http://schemas.openxmlformats.org/officeDocument/2006/relationships/image" Target="../media/image6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Relationship Id="rId3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4" Type="http://schemas.openxmlformats.org/officeDocument/2006/relationships/image" Target="../media/image680.png"/><Relationship Id="rId5" Type="http://schemas.openxmlformats.org/officeDocument/2006/relationships/image" Target="../media/image86.jpg"/><Relationship Id="rId6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100.png"/><Relationship Id="rId13" Type="http://schemas.openxmlformats.org/officeDocument/2006/relationships/image" Target="../media/image510.png"/><Relationship Id="rId14" Type="http://schemas.openxmlformats.org/officeDocument/2006/relationships/image" Target="../media/image108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9.png"/><Relationship Id="rId18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0.png"/><Relationship Id="rId4" Type="http://schemas.openxmlformats.org/officeDocument/2006/relationships/image" Target="../media/image1040.png"/><Relationship Id="rId5" Type="http://schemas.openxmlformats.org/officeDocument/2006/relationships/image" Target="../media/image1050.png"/><Relationship Id="rId6" Type="http://schemas.openxmlformats.org/officeDocument/2006/relationships/image" Target="../media/image83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Relationship Id="rId3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Relationship Id="rId3" Type="http://schemas.openxmlformats.org/officeDocument/2006/relationships/image" Target="../media/image9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8.png"/><Relationship Id="rId7" Type="http://schemas.openxmlformats.org/officeDocument/2006/relationships/image" Target="../media/image120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6" Type="http://schemas.openxmlformats.org/officeDocument/2006/relationships/image" Target="../media/image1610.png"/><Relationship Id="rId7" Type="http://schemas.openxmlformats.org/officeDocument/2006/relationships/image" Target="../media/image110.emf"/><Relationship Id="rId10" Type="http://schemas.openxmlformats.org/officeDocument/2006/relationships/image" Target="../media/image200.png"/><Relationship Id="rId9" Type="http://schemas.openxmlformats.org/officeDocument/2006/relationships/image" Target="../media/image131.png"/><Relationship Id="rId11" Type="http://schemas.openxmlformats.org/officeDocument/2006/relationships/image" Target="../media/image210.png"/><Relationship Id="rId12" Type="http://schemas.openxmlformats.org/officeDocument/2006/relationships/image" Target="../media/image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asses.html#module-sklearn.feature_selection" TargetMode="External"/><Relationship Id="rId4" Type="http://schemas.openxmlformats.org/officeDocument/2006/relationships/hyperlink" Target="https://scikit-learn.org/stable/modules/feature_selection.html#feature-selec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0.png"/><Relationship Id="rId1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0.png"/><Relationship Id="rId4" Type="http://schemas.openxmlformats.org/officeDocument/2006/relationships/image" Target="../media/image330.png"/><Relationship Id="rId5" Type="http://schemas.openxmlformats.org/officeDocument/2006/relationships/image" Target="../media/image280.png"/><Relationship Id="rId6" Type="http://schemas.openxmlformats.org/officeDocument/2006/relationships/image" Target="../media/image351.png"/><Relationship Id="rId7" Type="http://schemas.openxmlformats.org/officeDocument/2006/relationships/image" Target="../media/image360.png"/><Relationship Id="rId8" Type="http://schemas.openxmlformats.org/officeDocument/2006/relationships/image" Target="../media/image300.png"/><Relationship Id="rId9" Type="http://schemas.openxmlformats.org/officeDocument/2006/relationships/image" Target="../media/image381.png"/><Relationship Id="rId10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9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431.png"/><Relationship Id="rId5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cikit-learn.org/stable/modules/classes.html#module-sklearn.feature_selection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0.png"/><Relationship Id="rId12" Type="http://schemas.openxmlformats.org/officeDocument/2006/relationships/image" Target="../media/image1550.png"/><Relationship Id="rId13" Type="http://schemas.openxmlformats.org/officeDocument/2006/relationships/image" Target="../media/image1560.png"/><Relationship Id="rId14" Type="http://schemas.openxmlformats.org/officeDocument/2006/relationships/image" Target="../media/image1570.png"/><Relationship Id="rId15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250.png"/><Relationship Id="rId5" Type="http://schemas.openxmlformats.org/officeDocument/2006/relationships/image" Target="../media/image1480.png"/><Relationship Id="rId6" Type="http://schemas.openxmlformats.org/officeDocument/2006/relationships/image" Target="../media/image1490.png"/><Relationship Id="rId7" Type="http://schemas.openxmlformats.org/officeDocument/2006/relationships/image" Target="../media/image1500.png"/><Relationship Id="rId8" Type="http://schemas.openxmlformats.org/officeDocument/2006/relationships/image" Target="../media/image1510.png"/><Relationship Id="rId9" Type="http://schemas.openxmlformats.org/officeDocument/2006/relationships/image" Target="../media/image1520.png"/><Relationship Id="rId10" Type="http://schemas.openxmlformats.org/officeDocument/2006/relationships/image" Target="../media/image153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1.png"/><Relationship Id="rId12" Type="http://schemas.openxmlformats.org/officeDocument/2006/relationships/image" Target="../media/image1621.png"/><Relationship Id="rId13" Type="http://schemas.openxmlformats.org/officeDocument/2006/relationships/image" Target="../media/image1630.png"/><Relationship Id="rId14" Type="http://schemas.openxmlformats.org/officeDocument/2006/relationships/image" Target="../media/image1640.png"/><Relationship Id="rId15" Type="http://schemas.openxmlformats.org/officeDocument/2006/relationships/image" Target="../media/image1480.png"/><Relationship Id="rId16" Type="http://schemas.openxmlformats.org/officeDocument/2006/relationships/image" Target="../media/image1580.png"/><Relationship Id="rId17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4" Type="http://schemas.openxmlformats.org/officeDocument/2006/relationships/image" Target="../media/image1380.png"/><Relationship Id="rId6" Type="http://schemas.openxmlformats.org/officeDocument/2006/relationships/image" Target="../media/image1390.png"/><Relationship Id="rId7" Type="http://schemas.openxmlformats.org/officeDocument/2006/relationships/image" Target="../media/image1400.png"/><Relationship Id="rId8" Type="http://schemas.openxmlformats.org/officeDocument/2006/relationships/image" Target="../media/image1410.png"/><Relationship Id="rId9" Type="http://schemas.openxmlformats.org/officeDocument/2006/relationships/image" Target="../media/image1590.png"/><Relationship Id="rId10" Type="http://schemas.openxmlformats.org/officeDocument/2006/relationships/image" Target="../media/image1601.png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660.png"/><Relationship Id="rId13" Type="http://schemas.openxmlformats.org/officeDocument/2006/relationships/image" Target="../media/image1601.png"/><Relationship Id="rId14" Type="http://schemas.openxmlformats.org/officeDocument/2006/relationships/image" Target="../media/image161.png"/><Relationship Id="rId15" Type="http://schemas.openxmlformats.org/officeDocument/2006/relationships/image" Target="../media/image1621.png"/><Relationship Id="rId16" Type="http://schemas.openxmlformats.org/officeDocument/2006/relationships/image" Target="../media/image1670.png"/><Relationship Id="rId17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Relationship Id="rId6" Type="http://schemas.openxmlformats.org/officeDocument/2006/relationships/image" Target="../media/image1390.png"/><Relationship Id="rId7" Type="http://schemas.openxmlformats.org/officeDocument/2006/relationships/image" Target="../media/image1400.png"/><Relationship Id="rId8" Type="http://schemas.openxmlformats.org/officeDocument/2006/relationships/image" Target="../media/image1410.png"/><Relationship Id="rId9" Type="http://schemas.openxmlformats.org/officeDocument/2006/relationships/image" Target="../media/image1650.png"/><Relationship Id="rId10" Type="http://schemas.openxmlformats.org/officeDocument/2006/relationships/image" Target="../media/image15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711842" y="2415183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r>
              <a:rPr lang="en-US" altLang="zh-CN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特征工程</a:t>
            </a:r>
            <a:endParaRPr lang="en-US" altLang="zh-CN" sz="5400" dirty="0">
              <a:solidFill>
                <a:srgbClr val="09405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rgbClr val="09405E"/>
                </a:solidFill>
              </a:rPr>
              <a:t>卿来云</a:t>
            </a:r>
            <a:endParaRPr kumimoji="1" lang="en-US" altLang="zh-CN" dirty="0" smtClean="0">
              <a:solidFill>
                <a:srgbClr val="09405E"/>
              </a:solidFill>
            </a:endParaRPr>
          </a:p>
          <a:p>
            <a:r>
              <a:rPr kumimoji="1" lang="en-US" altLang="zh-CN" dirty="0" err="1" smtClean="0">
                <a:solidFill>
                  <a:srgbClr val="09405E"/>
                </a:solidFill>
              </a:rPr>
              <a:t>lyqing@ucas.ac.cn</a:t>
            </a:r>
            <a:endParaRPr kumimoji="1" lang="zh-CN" altLang="en-US" dirty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78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有时候将数值型属性分成一些区间表示更有意义：量化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箱。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对区间表示（类别型特征）进一步进型独热编码可扩展特征维数，增强（线性）模型表示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能力。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区间</a:t>
            </a:r>
            <a:r>
              <a:rPr kumimoji="1" lang="zh-CN" altLang="en-US" dirty="0"/>
              <a:t>量化</a:t>
            </a:r>
          </a:p>
        </p:txBody>
      </p:sp>
      <p:sp>
        <p:nvSpPr>
          <p:cNvPr id="4" name="矩形 3"/>
          <p:cNvSpPr/>
          <p:nvPr/>
        </p:nvSpPr>
        <p:spPr>
          <a:xfrm>
            <a:off x="1009730" y="2518790"/>
            <a:ext cx="10441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电商数据中对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年龄分组：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预测用户是否拥有某款衣服，可将年龄分布划分成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1-10,11-18,19-25,26-40 </a:t>
            </a:r>
            <a:r>
              <a:rPr lang="mr-IN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如房屋到街道的距离，分为远、中、近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237" y="3580622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区间划分：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9730" y="4242344"/>
            <a:ext cx="1044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等宽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分区：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每个区间都是固定宽度的，通常可以预先分析数据进行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定义：基于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一些领域知识、规则或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约束。由于每个区间宽度相等，可能落入每个区间的数据点数目不均匀。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自适应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分区：根据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数据分布来决定区间的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范围。常用的有基于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分位数的分区：如根据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1/4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分位数，将数据划分为 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4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个区间；或者根据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1/10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分位数，将数据取值区间划分为 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个区间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4068" y="5992691"/>
            <a:ext cx="10153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技术可实现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分组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-457200">
              <a:buClr>
                <a:schemeClr val="tx1"/>
              </a:buClr>
              <a:buFont typeface="Arial" charset="0"/>
              <a:buChar char="•"/>
            </a:pPr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GBDT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（集成学习部分讲解）也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可实现特征的组合及离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散化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237" y="5456072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多特征联合量化：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7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例：区间量化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1115" y="958600"/>
            <a:ext cx="12162148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#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计算</a:t>
            </a:r>
            <a:r>
              <a:rPr lang="en-US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1/4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分位数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quantile_list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6666"/>
                </a:solidFill>
                <a:latin typeface="Consolas" charset="0"/>
                <a:ea typeface="宋体" charset="-122"/>
                <a:cs typeface="Courier New" charset="0"/>
              </a:rPr>
              <a:t>0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.</a:t>
            </a:r>
            <a:r>
              <a:rPr lang="en-US" altLang="zh-CN" sz="2400" dirty="0">
                <a:solidFill>
                  <a:srgbClr val="006666"/>
                </a:solidFill>
                <a:latin typeface="Consolas" charset="0"/>
                <a:ea typeface="宋体" charset="-122"/>
                <a:cs typeface="Courier New" charset="0"/>
              </a:rPr>
              <a:t>25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.</a:t>
            </a:r>
            <a:r>
              <a:rPr lang="en-US" altLang="zh-CN" sz="2400" dirty="0">
                <a:solidFill>
                  <a:srgbClr val="006666"/>
                </a:solidFill>
                <a:latin typeface="Consolas" charset="0"/>
                <a:ea typeface="宋体" charset="-122"/>
                <a:cs typeface="Courier New" charset="0"/>
              </a:rPr>
              <a:t>5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.</a:t>
            </a:r>
            <a:r>
              <a:rPr lang="en-US" altLang="zh-CN" sz="2400" dirty="0">
                <a:solidFill>
                  <a:srgbClr val="006666"/>
                </a:solidFill>
                <a:latin typeface="Consolas" charset="0"/>
                <a:ea typeface="宋体" charset="-122"/>
                <a:cs typeface="Courier New" charset="0"/>
              </a:rPr>
              <a:t>75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6666"/>
                </a:solidFill>
                <a:latin typeface="Consolas" charset="0"/>
                <a:ea typeface="宋体" charset="-122"/>
                <a:cs typeface="Courier New" charset="0"/>
              </a:rPr>
              <a:t>1.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]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quantiles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df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'Income'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].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quantile_list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)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#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在直方图上显示</a:t>
            </a:r>
            <a:r>
              <a:rPr lang="en-US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1/4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分位数的位置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000088"/>
                </a:solidFill>
                <a:latin typeface="Consolas" charset="0"/>
                <a:ea typeface="宋体" charset="-122"/>
                <a:cs typeface="Courier New" charset="0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quantile </a:t>
            </a:r>
            <a:r>
              <a:rPr lang="en-US" altLang="zh-CN" sz="2400" dirty="0">
                <a:solidFill>
                  <a:srgbClr val="000088"/>
                </a:solidFill>
                <a:latin typeface="Consolas" charset="0"/>
                <a:ea typeface="宋体" charset="-122"/>
                <a:cs typeface="Courier New" charset="0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quantiles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: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 indent="241300"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qvl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plt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.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axvline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color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'r'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)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altLang="zh-CN" sz="2400" dirty="0" smtClean="0">
              <a:solidFill>
                <a:srgbClr val="880000"/>
              </a:solidFill>
              <a:latin typeface="Consolas" charset="0"/>
              <a:ea typeface="宋体" charset="-122"/>
              <a:cs typeface="Courier New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smtClean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#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调用</a:t>
            </a:r>
            <a:r>
              <a:rPr lang="en-US" altLang="zh-CN" sz="2400" dirty="0" err="1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qcut</a:t>
            </a:r>
            <a:r>
              <a:rPr lang="zh-CN" altLang="zh-CN" sz="2400" dirty="0">
                <a:solidFill>
                  <a:srgbClr val="880000"/>
                </a:solidFill>
                <a:latin typeface="Consolas" charset="0"/>
                <a:ea typeface="宋体" charset="-122"/>
                <a:cs typeface="Courier New" charset="0"/>
              </a:rPr>
              <a:t>函数进行特征变换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quantile_labels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'0-25Q'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'25-50Q'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'50-75Q'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'75-100Q'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]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lnSpc>
                <a:spcPct val="120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 smtClean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df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</a:t>
            </a:r>
            <a:r>
              <a:rPr lang="en-US" altLang="zh-CN" sz="2400" dirty="0" err="1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Income_quantile_label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]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pd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.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qcut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fcc_survey_df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宋体" charset="-122"/>
                <a:cs typeface="Courier New" charset="0"/>
              </a:rPr>
              <a:t>'Income'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],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q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quantile_list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labels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=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quantile_labels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宋体" charset="-122"/>
                <a:cs typeface="Courier New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宋体" charset="-122"/>
                <a:cs typeface="Courier New" charset="0"/>
              </a:rPr>
              <a:t> </a:t>
            </a:r>
            <a:endParaRPr lang="zh-CN" altLang="zh-CN" sz="2400" dirty="0">
              <a:effectLst/>
              <a:latin typeface="Times New Roman" charset="0"/>
              <a:ea typeface="DengXian" charset="-122"/>
            </a:endParaRPr>
          </a:p>
        </p:txBody>
      </p:sp>
      <p:pic>
        <p:nvPicPr>
          <p:cNvPr id="4" name="图片 3" descr="会做特征工程的 AI 研究员不是好数据科学家！上篇 - 连续数据的处理方法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30652" y="958599"/>
            <a:ext cx="3561347" cy="2855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07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很多机器学习</a:t>
            </a:r>
            <a:r>
              <a:rPr kumimoji="1" lang="zh-CN" altLang="en-US" dirty="0"/>
              <a:t>模型只能处理</a:t>
            </a:r>
            <a:r>
              <a:rPr kumimoji="1" lang="zh-CN" altLang="en-US" dirty="0">
                <a:solidFill>
                  <a:srgbClr val="C00000"/>
                </a:solidFill>
              </a:rPr>
              <a:t>数值型</a:t>
            </a:r>
            <a:r>
              <a:rPr kumimoji="1" lang="zh-CN" altLang="en-US" dirty="0"/>
              <a:t>数据。</a:t>
            </a:r>
            <a:r>
              <a:rPr lang="zh-CN" altLang="en-US" dirty="0"/>
              <a:t>如果给定的数据是不同的类型，必须先将数据变成数值</a:t>
            </a:r>
            <a:r>
              <a:rPr lang="zh-CN" altLang="en-US" dirty="0" smtClean="0"/>
              <a:t>型。</a:t>
            </a:r>
            <a:endParaRPr lang="en-US" altLang="zh-CN" dirty="0" smtClean="0"/>
          </a:p>
          <a:p>
            <a:r>
              <a:rPr lang="zh-CN" altLang="en-US" dirty="0"/>
              <a:t>实际应用中很多特征都是离散值</a:t>
            </a:r>
            <a:r>
              <a:rPr lang="en-US" altLang="zh-CN" dirty="0"/>
              <a:t>/</a:t>
            </a:r>
            <a:r>
              <a:rPr lang="zh-CN" altLang="en-US" dirty="0"/>
              <a:t>类别型特征。如商品</a:t>
            </a:r>
            <a:r>
              <a:rPr lang="zh-CN" altLang="en-US" dirty="0" smtClean="0"/>
              <a:t>类型</a:t>
            </a:r>
            <a:endParaRPr lang="en-US" altLang="zh-CN" dirty="0" smtClean="0"/>
          </a:p>
          <a:p>
            <a:r>
              <a:rPr lang="zh-CN" altLang="en-US" dirty="0"/>
              <a:t>类别型特征</a:t>
            </a:r>
            <a:r>
              <a:rPr lang="zh-CN" altLang="en-US" dirty="0" smtClean="0"/>
              <a:t>编码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09405E"/>
              </a:buClr>
            </a:pPr>
            <a:r>
              <a:rPr lang="zh-CN" altLang="en-US" dirty="0"/>
              <a:t> </a:t>
            </a:r>
            <a:r>
              <a:rPr lang="en-US" altLang="zh-CN" dirty="0" smtClean="0"/>
              <a:t>0/1</a:t>
            </a:r>
            <a:r>
              <a:rPr lang="zh-CN" altLang="en-US" dirty="0"/>
              <a:t>编码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09405E"/>
              </a:buClr>
            </a:pPr>
            <a:r>
              <a:rPr lang="en-US" altLang="zh-CN" dirty="0"/>
              <a:t> </a:t>
            </a:r>
            <a:r>
              <a:rPr lang="zh-CN" altLang="en-US" dirty="0"/>
              <a:t>标签编码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09405E"/>
              </a:buClr>
            </a:pPr>
            <a:r>
              <a:rPr lang="zh-CN" altLang="en-US" dirty="0"/>
              <a:t> 独热编码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09405E"/>
              </a:buClr>
            </a:pPr>
            <a:r>
              <a:rPr lang="zh-CN" altLang="en-US" dirty="0"/>
              <a:t> </a:t>
            </a:r>
            <a:r>
              <a:rPr lang="zh-CN" altLang="en-US" dirty="0" smtClean="0"/>
              <a:t>计数编码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类别型特征编码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编码将不同的特征取值映射到不同的整数，通常按出现的顺序编码成连续的整数。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sklearn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中的实现：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LabelEncoder</m:t>
                    </m:r>
                  </m:oMath>
                </a14:m>
                <a:r>
                  <a:rPr lang="zh-CN" altLang="en-US" dirty="0" smtClean="0"/>
                  <a:t>（一次处理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个特征，无序）、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OrdinalEncoder</m:t>
                    </m:r>
                  </m:oMath>
                </a14:m>
                <a:r>
                  <a:rPr lang="zh-CN" altLang="zh-CN" dirty="0">
                    <a:solidFill>
                      <a:srgbClr val="C00000"/>
                    </a:solidFill>
                    <a:effectLst/>
                  </a:rPr>
                  <a:t> </a:t>
                </a:r>
                <a:r>
                  <a:rPr lang="zh-CN" altLang="en-US" dirty="0" smtClean="0">
                    <a:effectLst/>
                  </a:rPr>
                  <a:t>（一次可以多个特征，手动确定顺序或自动）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例：游戏的风格特征“</a:t>
                </a:r>
                <a:r>
                  <a:rPr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Genre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”共有</a:t>
                </a:r>
                <a:r>
                  <a:rPr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12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个不同的取值，通过标签编码为</a:t>
                </a:r>
                <a:r>
                  <a:rPr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0-11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共</a:t>
                </a:r>
                <a:r>
                  <a:rPr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12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个不同的数值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标签编码</a:t>
            </a:r>
          </a:p>
        </p:txBody>
      </p:sp>
      <p:pic>
        <p:nvPicPr>
          <p:cNvPr id="70658" name="Picture 2" descr="http://5b0988e595225.cdn.sohucs.com/images/20180122/685875ccd8984e85b374009fb69d19e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7" y="4402108"/>
            <a:ext cx="5651293" cy="210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281531" y="3920129"/>
            <a:ext cx="59104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#import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编码器</a:t>
            </a:r>
            <a:endParaRPr lang="en-US" altLang="zh-CN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rgbClr val="191919"/>
                </a:solidFill>
                <a:latin typeface="PingFang SC" charset="-122"/>
              </a:rPr>
              <a:t>from </a:t>
            </a:r>
            <a:r>
              <a:rPr lang="en-US" altLang="zh-CN" dirty="0" err="1">
                <a:solidFill>
                  <a:srgbClr val="191919"/>
                </a:solidFill>
                <a:latin typeface="PingFang SC" charset="-122"/>
              </a:rPr>
              <a:t>sklearn.preprocessing</a:t>
            </a:r>
            <a:r>
              <a:rPr lang="en-US" altLang="zh-CN" dirty="0">
                <a:solidFill>
                  <a:srgbClr val="191919"/>
                </a:solidFill>
                <a:latin typeface="PingFang SC" charset="-122"/>
              </a:rPr>
              <a:t> import </a:t>
            </a:r>
            <a:r>
              <a:rPr lang="en-US" altLang="zh-CN" dirty="0" err="1" smtClean="0">
                <a:solidFill>
                  <a:srgbClr val="191919"/>
                </a:solidFill>
                <a:latin typeface="PingFang SC" charset="-122"/>
              </a:rPr>
              <a:t>LabelEncoder</a:t>
            </a:r>
            <a:endParaRPr lang="en-US" altLang="zh-CN" dirty="0" smtClean="0">
              <a:solidFill>
                <a:srgbClr val="191919"/>
              </a:solidFill>
              <a:latin typeface="PingFang SC" charset="-122"/>
            </a:endParaRPr>
          </a:p>
          <a:p>
            <a:endParaRPr lang="en-US" altLang="zh-CN" dirty="0" smtClean="0">
              <a:solidFill>
                <a:srgbClr val="191919"/>
              </a:solidFill>
              <a:latin typeface="PingFang SC" charset="-122"/>
            </a:endParaRPr>
          </a:p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#1</a:t>
            </a:r>
            <a:r>
              <a:rPr kumimoji="1"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生成编码器</a:t>
            </a: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实例</a:t>
            </a:r>
            <a:endParaRPr lang="en-US" altLang="zh-CN" dirty="0">
              <a:solidFill>
                <a:srgbClr val="191919"/>
              </a:solidFill>
              <a:latin typeface="PingFang SC" charset="-122"/>
            </a:endParaRPr>
          </a:p>
          <a:p>
            <a:r>
              <a:rPr lang="en-US" altLang="zh-CN" dirty="0" err="1"/>
              <a:t>gle</a:t>
            </a:r>
            <a:r>
              <a:rPr lang="en-US" altLang="zh-CN" dirty="0"/>
              <a:t> = </a:t>
            </a:r>
            <a:r>
              <a:rPr lang="en-US" altLang="zh-CN" dirty="0" err="1"/>
              <a:t>LabelEncoder</a:t>
            </a:r>
            <a:r>
              <a:rPr lang="en-US" altLang="zh-CN" dirty="0" smtClean="0"/>
              <a:t>()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调用</a:t>
            </a:r>
            <a:r>
              <a:rPr lang="en-US" altLang="zh-CN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fit_transform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进行编码（如果还需要对测试集进</a:t>
            </a:r>
            <a:endParaRPr lang="en-US" altLang="zh-CN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#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行编码，调用</a:t>
            </a:r>
            <a:r>
              <a:rPr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transform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即可）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err="1"/>
              <a:t>genre_labels</a:t>
            </a:r>
            <a:r>
              <a:rPr lang="en-US" altLang="zh-CN" dirty="0"/>
              <a:t> = </a:t>
            </a:r>
            <a:r>
              <a:rPr lang="en-US" altLang="zh-CN" dirty="0" err="1"/>
              <a:t>gle.fit_transform</a:t>
            </a:r>
            <a:r>
              <a:rPr lang="en-US" altLang="zh-CN" dirty="0"/>
              <a:t>(</a:t>
            </a:r>
            <a:r>
              <a:rPr lang="en-US" altLang="zh-CN" dirty="0" err="1"/>
              <a:t>vg_df</a:t>
            </a:r>
            <a:r>
              <a:rPr lang="en-US" altLang="zh-CN" dirty="0"/>
              <a:t>['Genre'])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1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kumimoji="1" lang="zh-CN" altLang="en-US" dirty="0" smtClean="0"/>
                  <a:t>标签编码将特征取值变成数值。数值有大小，但类别型不同特征取值并没有大小或先后顺序之分，因此很多时候</a:t>
                </a:r>
                <a:r>
                  <a:rPr kumimoji="1" lang="zh-CN" altLang="en-US" dirty="0"/>
                  <a:t>标签</a:t>
                </a:r>
                <a:r>
                  <a:rPr kumimoji="1" lang="zh-CN" altLang="en-US" dirty="0" smtClean="0"/>
                  <a:t>编码并不合适。此时可考虑独热编码。</a:t>
                </a:r>
                <a:endParaRPr kumimoji="1" lang="en-US" altLang="zh-CN" dirty="0"/>
              </a:p>
              <a:p>
                <a:r>
                  <a:rPr kumimoji="1" lang="zh-CN" altLang="en-US" dirty="0" smtClean="0"/>
                  <a:t>独热编码：</a:t>
                </a:r>
                <a:r>
                  <a:rPr lang="zh-CN" altLang="en-US" dirty="0" smtClean="0"/>
                  <a:t>将有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 smtClean="0"/>
                  <a:t>个不同取值的类别型特征编码成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ym typeface="Wingdings"/>
                  </a:rPr>
                  <a:t>维的</a:t>
                </a:r>
                <a:r>
                  <a:rPr lang="en-US" altLang="zh-CN" dirty="0" smtClean="0">
                    <a:sym typeface="Wingdings"/>
                  </a:rPr>
                  <a:t>0-1</a:t>
                </a:r>
                <a:r>
                  <a:rPr lang="zh-CN" altLang="en-US" dirty="0" smtClean="0">
                    <a:sym typeface="Wingdings"/>
                  </a:rPr>
                  <a:t>稀疏向量</a:t>
                </a:r>
                <a:endParaRPr lang="en-US" altLang="zh-CN" dirty="0" smtClean="0">
                  <a:sym typeface="Wingdings"/>
                </a:endParaRPr>
              </a:p>
              <a:p>
                <a:pPr lvl="1"/>
                <a:r>
                  <a:rPr lang="zh-CN" altLang="en-US" dirty="0" smtClean="0">
                    <a:sym typeface="Wingdings"/>
                  </a:rPr>
                  <a:t> 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sklearn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中的实现：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OneHotEncoder</a:t>
                </a:r>
                <a:r>
                  <a:rPr lang="en-US" altLang="zh-CN" dirty="0"/>
                  <a:t> 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 smtClean="0"/>
                  <a:t> 统计特征</a:t>
                </a:r>
                <a:r>
                  <a:rPr lang="zh-CN" altLang="en-US" dirty="0"/>
                  <a:t>上有</a:t>
                </a:r>
                <a:r>
                  <a:rPr lang="zh-CN" altLang="en-US" dirty="0" smtClean="0"/>
                  <a:t>多少种不同的取值（</a:t>
                </a:r>
                <a:r>
                  <a:rPr lang="en-US" altLang="zh-CN" dirty="0"/>
                  <a:t> </a:t>
                </a:r>
                <a:r>
                  <a:rPr lang="zh-CN" altLang="en-US" dirty="0" smtClean="0"/>
                  <a:t>确定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的值）</a:t>
                </a:r>
                <a:endParaRPr lang="en-US" altLang="zh-CN" dirty="0">
                  <a:sym typeface="Wingdings"/>
                </a:endParaRPr>
              </a:p>
              <a:p>
                <a:pPr lvl="1"/>
                <a:r>
                  <a:rPr lang="zh-CN" altLang="en-US" dirty="0" smtClean="0">
                    <a:sym typeface="Wingdings"/>
                  </a:rPr>
                  <a:t> 对存储</a:t>
                </a:r>
                <a:r>
                  <a:rPr lang="zh-CN" altLang="en-US" dirty="0">
                    <a:sym typeface="Wingdings"/>
                  </a:rPr>
                  <a:t>要求高</a:t>
                </a:r>
                <a:r>
                  <a:rPr lang="zh-CN" altLang="en-US" dirty="0" smtClean="0">
                    <a:sym typeface="Wingdings"/>
                  </a:rPr>
                  <a:t>，也对后续的计算带来较大计算负担，所以通常</a:t>
                </a:r>
                <a:r>
                  <a:rPr lang="zh-CN" altLang="en-US" dirty="0">
                    <a:sym typeface="Wingdings"/>
                  </a:rPr>
                  <a:t>要求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&lt;10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ym typeface="Wingdings"/>
                  </a:rPr>
                  <a:t>（</a:t>
                </a:r>
                <a:r>
                  <a:rPr lang="zh-CN" altLang="en-US" dirty="0"/>
                  <a:t>低基数，</a:t>
                </a:r>
                <a:r>
                  <a:rPr lang="en-US" altLang="zh-CN" dirty="0"/>
                  <a:t>low-cardinality </a:t>
                </a:r>
                <a:r>
                  <a:rPr lang="zh-CN" altLang="en-US" dirty="0" smtClean="0"/>
                  <a:t>）</a:t>
                </a:r>
                <a:endParaRPr lang="en-US" altLang="zh-CN" dirty="0">
                  <a:sym typeface="Wingdings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964" r="-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独热编码</a:t>
            </a:r>
          </a:p>
        </p:txBody>
      </p:sp>
    </p:spTree>
    <p:extLst>
      <p:ext uri="{BB962C8B-B14F-4D97-AF65-F5344CB8AC3E}">
        <p14:creationId xmlns:p14="http://schemas.microsoft.com/office/powerpoint/2010/main" val="2211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42862" y="818088"/>
            <a:ext cx="10752465" cy="5237271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视频游戏有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代（特征</a:t>
            </a:r>
            <a:r>
              <a:rPr lang="en-US" altLang="zh-CN" dirty="0"/>
              <a:t>'Generation' </a:t>
            </a:r>
            <a:r>
              <a:rPr lang="zh-CN" altLang="en-US" dirty="0" smtClean="0"/>
              <a:t>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个不同的取值</a:t>
            </a:r>
            <a:r>
              <a:rPr kumimoji="1" lang="zh-CN" altLang="en-US" dirty="0" smtClean="0"/>
              <a:t>） 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例：独热编码</a:t>
            </a:r>
          </a:p>
        </p:txBody>
      </p:sp>
      <p:pic>
        <p:nvPicPr>
          <p:cNvPr id="71682" name="Picture 2" descr="http://5b0988e595225.cdn.sohucs.com/images/20180122/817662564ced4fd5bcb46d78f893987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69" y="1532237"/>
            <a:ext cx="11578861" cy="212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 bwMode="auto">
          <a:xfrm>
            <a:off x="3116354" y="1484768"/>
            <a:ext cx="4391351" cy="21754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862" y="3907186"/>
            <a:ext cx="103459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</a:rPr>
              <a:t>from </a:t>
            </a:r>
            <a:r>
              <a:rPr lang="en-US" altLang="zh-CN" sz="2400" dirty="0" err="1">
                <a:solidFill>
                  <a:srgbClr val="09405E"/>
                </a:solidFill>
              </a:rPr>
              <a:t>sklearn.preprocessing</a:t>
            </a:r>
            <a:r>
              <a:rPr lang="en-US" altLang="zh-CN" sz="2400" dirty="0">
                <a:solidFill>
                  <a:srgbClr val="09405E"/>
                </a:solidFill>
              </a:rPr>
              <a:t> import </a:t>
            </a:r>
            <a:r>
              <a:rPr lang="en-US" altLang="zh-CN" sz="2400" dirty="0" err="1">
                <a:solidFill>
                  <a:srgbClr val="09405E"/>
                </a:solidFill>
              </a:rPr>
              <a:t>OneHotEncoder</a:t>
            </a:r>
            <a:r>
              <a:rPr lang="en-US" altLang="zh-CN" sz="2400" dirty="0">
                <a:solidFill>
                  <a:srgbClr val="09405E"/>
                </a:solidFill>
              </a:rPr>
              <a:t>, </a:t>
            </a:r>
            <a:r>
              <a:rPr lang="en-US" altLang="zh-CN" sz="2400" dirty="0" err="1">
                <a:solidFill>
                  <a:srgbClr val="09405E"/>
                </a:solidFill>
              </a:rPr>
              <a:t>LabelEncoder</a:t>
            </a:r>
            <a:endParaRPr lang="en-US" altLang="zh-CN" sz="2400" dirty="0" smtClean="0">
              <a:solidFill>
                <a:srgbClr val="09405E"/>
              </a:solidFill>
              <a:latin typeface="PingFang SC" charset="-122"/>
            </a:endParaRPr>
          </a:p>
          <a:p>
            <a:r>
              <a:rPr lang="en-US" altLang="zh-CN" sz="2400" dirty="0" smtClean="0">
                <a:solidFill>
                  <a:srgbClr val="09405E"/>
                </a:solidFill>
              </a:rPr>
              <a:t>gen </a:t>
            </a:r>
            <a:r>
              <a:rPr lang="en-US" altLang="zh-CN" sz="2400" dirty="0">
                <a:solidFill>
                  <a:srgbClr val="09405E"/>
                </a:solidFill>
              </a:rPr>
              <a:t>= </a:t>
            </a:r>
            <a:r>
              <a:rPr lang="en-US" altLang="zh-CN" sz="2400" dirty="0" err="1">
                <a:solidFill>
                  <a:srgbClr val="09405E"/>
                </a:solidFill>
              </a:rPr>
              <a:t>LabelEncoder</a:t>
            </a:r>
            <a:r>
              <a:rPr lang="en-US" altLang="zh-CN" sz="2400" dirty="0" smtClean="0">
                <a:solidFill>
                  <a:srgbClr val="09405E"/>
                </a:solidFill>
              </a:rPr>
              <a:t>()</a:t>
            </a:r>
          </a:p>
          <a:p>
            <a:r>
              <a:rPr lang="en-US" altLang="zh-CN" sz="2400" dirty="0" err="1">
                <a:solidFill>
                  <a:srgbClr val="09405E"/>
                </a:solidFill>
              </a:rPr>
              <a:t>gen_ohe</a:t>
            </a:r>
            <a:r>
              <a:rPr lang="en-US" altLang="zh-CN" sz="2400" dirty="0">
                <a:solidFill>
                  <a:srgbClr val="09405E"/>
                </a:solidFill>
              </a:rPr>
              <a:t> = </a:t>
            </a:r>
            <a:r>
              <a:rPr lang="en-US" altLang="zh-CN" sz="2400" b="1" dirty="0" err="1">
                <a:solidFill>
                  <a:srgbClr val="09405E"/>
                </a:solidFill>
              </a:rPr>
              <a:t>OneHotEncoder</a:t>
            </a:r>
            <a:r>
              <a:rPr lang="en-US" altLang="zh-CN" sz="2400" dirty="0">
                <a:solidFill>
                  <a:srgbClr val="09405E"/>
                </a:solidFill>
              </a:rPr>
              <a:t>()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 err="1" smtClean="0">
                <a:solidFill>
                  <a:srgbClr val="09405E"/>
                </a:solidFill>
              </a:rPr>
              <a:t>poke_df</a:t>
            </a:r>
            <a:r>
              <a:rPr lang="en-US" altLang="zh-CN" sz="2400" dirty="0" smtClean="0">
                <a:solidFill>
                  <a:srgbClr val="09405E"/>
                </a:solidFill>
              </a:rPr>
              <a:t>[’</a:t>
            </a:r>
            <a:r>
              <a:rPr lang="en-US" altLang="zh-CN" sz="2400" dirty="0" err="1" smtClean="0">
                <a:solidFill>
                  <a:srgbClr val="09405E"/>
                </a:solidFill>
              </a:rPr>
              <a:t>Gen_Label</a:t>
            </a:r>
            <a:r>
              <a:rPr lang="en-US" altLang="zh-CN" sz="2400" dirty="0">
                <a:solidFill>
                  <a:srgbClr val="09405E"/>
                </a:solidFill>
              </a:rPr>
              <a:t>'] </a:t>
            </a:r>
            <a:r>
              <a:rPr lang="en-US" altLang="zh-CN" sz="2400" dirty="0" smtClean="0">
                <a:solidFill>
                  <a:srgbClr val="09405E"/>
                </a:solidFill>
              </a:rPr>
              <a:t> </a:t>
            </a:r>
            <a:r>
              <a:rPr lang="en-US" altLang="zh-CN" sz="2400" dirty="0">
                <a:solidFill>
                  <a:srgbClr val="09405E"/>
                </a:solidFill>
              </a:rPr>
              <a:t>= </a:t>
            </a:r>
            <a:r>
              <a:rPr lang="en-US" altLang="zh-CN" sz="2400" dirty="0" err="1">
                <a:solidFill>
                  <a:srgbClr val="09405E"/>
                </a:solidFill>
              </a:rPr>
              <a:t>gen_le.fit_transform</a:t>
            </a:r>
            <a:r>
              <a:rPr lang="en-US" altLang="zh-CN" sz="2400" dirty="0">
                <a:solidFill>
                  <a:srgbClr val="09405E"/>
                </a:solidFill>
              </a:rPr>
              <a:t>(</a:t>
            </a:r>
            <a:r>
              <a:rPr lang="en-US" altLang="zh-CN" sz="2400" dirty="0" err="1">
                <a:solidFill>
                  <a:srgbClr val="09405E"/>
                </a:solidFill>
              </a:rPr>
              <a:t>poke_df</a:t>
            </a:r>
            <a:r>
              <a:rPr lang="en-US" altLang="zh-CN" sz="2400" dirty="0">
                <a:solidFill>
                  <a:srgbClr val="09405E"/>
                </a:solidFill>
              </a:rPr>
              <a:t>['Generation</a:t>
            </a:r>
            <a:r>
              <a:rPr lang="en-US" altLang="zh-CN" sz="2400" dirty="0" smtClean="0">
                <a:solidFill>
                  <a:srgbClr val="09405E"/>
                </a:solidFill>
              </a:rPr>
              <a:t>'])</a:t>
            </a:r>
          </a:p>
          <a:p>
            <a:r>
              <a:rPr lang="en-US" altLang="zh-CN" sz="2400" dirty="0" err="1" smtClean="0">
                <a:solidFill>
                  <a:srgbClr val="09405E"/>
                </a:solidFill>
              </a:rPr>
              <a:t>gen_feature_arr</a:t>
            </a:r>
            <a:r>
              <a:rPr lang="en-US" altLang="zh-CN" sz="2400" dirty="0" smtClean="0">
                <a:solidFill>
                  <a:srgbClr val="09405E"/>
                </a:solidFill>
              </a:rPr>
              <a:t> </a:t>
            </a:r>
            <a:r>
              <a:rPr lang="en-US" altLang="zh-CN" sz="2400" dirty="0">
                <a:solidFill>
                  <a:srgbClr val="09405E"/>
                </a:solidFill>
              </a:rPr>
              <a:t>= </a:t>
            </a:r>
            <a:r>
              <a:rPr lang="en-US" altLang="zh-CN" sz="2400" dirty="0" err="1">
                <a:solidFill>
                  <a:srgbClr val="09405E"/>
                </a:solidFill>
              </a:rPr>
              <a:t>gen_ohe.</a:t>
            </a:r>
            <a:r>
              <a:rPr lang="en-US" altLang="zh-CN" sz="2400" b="1" dirty="0" err="1">
                <a:solidFill>
                  <a:srgbClr val="09405E"/>
                </a:solidFill>
              </a:rPr>
              <a:t>fit_transform</a:t>
            </a:r>
            <a:r>
              <a:rPr lang="en-US" altLang="zh-CN" sz="2400" dirty="0">
                <a:solidFill>
                  <a:srgbClr val="09405E"/>
                </a:solidFill>
              </a:rPr>
              <a:t>(</a:t>
            </a:r>
            <a:r>
              <a:rPr lang="en-US" altLang="zh-CN" sz="2400" dirty="0" err="1">
                <a:solidFill>
                  <a:srgbClr val="09405E"/>
                </a:solidFill>
              </a:rPr>
              <a:t>poke_df</a:t>
            </a:r>
            <a:r>
              <a:rPr lang="en-US" altLang="zh-CN" sz="2400" dirty="0">
                <a:solidFill>
                  <a:srgbClr val="09405E"/>
                </a:solidFill>
              </a:rPr>
              <a:t>[['</a:t>
            </a:r>
            <a:r>
              <a:rPr lang="en-US" altLang="zh-CN" sz="2400" dirty="0" err="1">
                <a:solidFill>
                  <a:srgbClr val="09405E"/>
                </a:solidFill>
              </a:rPr>
              <a:t>Gen_Label</a:t>
            </a:r>
            <a:r>
              <a:rPr lang="en-US" altLang="zh-CN" sz="2400" dirty="0">
                <a:solidFill>
                  <a:srgbClr val="09405E"/>
                </a:solidFill>
              </a:rPr>
              <a:t>']]).</a:t>
            </a:r>
            <a:r>
              <a:rPr lang="en-US" altLang="zh-CN" sz="2400" dirty="0" err="1">
                <a:solidFill>
                  <a:srgbClr val="09405E"/>
                </a:solidFill>
              </a:rPr>
              <a:t>toarray</a:t>
            </a:r>
            <a:r>
              <a:rPr lang="en-US" altLang="zh-CN" sz="2400" dirty="0" smtClean="0">
                <a:solidFill>
                  <a:srgbClr val="09405E"/>
                </a:solidFill>
              </a:rPr>
              <a:t>()</a:t>
            </a:r>
          </a:p>
          <a:p>
            <a:r>
              <a:rPr lang="en-US" altLang="zh-CN" sz="2400" dirty="0" err="1">
                <a:solidFill>
                  <a:srgbClr val="09405E"/>
                </a:solidFill>
              </a:rPr>
              <a:t>gen_feature_labels</a:t>
            </a:r>
            <a:r>
              <a:rPr lang="en-US" altLang="zh-CN" sz="2400" dirty="0">
                <a:solidFill>
                  <a:srgbClr val="09405E"/>
                </a:solidFill>
              </a:rPr>
              <a:t> = list(</a:t>
            </a:r>
            <a:r>
              <a:rPr lang="en-US" altLang="zh-CN" sz="2400" dirty="0" err="1">
                <a:solidFill>
                  <a:srgbClr val="09405E"/>
                </a:solidFill>
              </a:rPr>
              <a:t>gen_le.classes</a:t>
            </a:r>
            <a:r>
              <a:rPr lang="en-US" altLang="zh-CN" sz="2400" dirty="0">
                <a:solidFill>
                  <a:srgbClr val="09405E"/>
                </a:solidFill>
              </a:rPr>
              <a:t>_)</a:t>
            </a:r>
          </a:p>
          <a:p>
            <a:r>
              <a:rPr lang="en-US" altLang="zh-CN" sz="2400" dirty="0" err="1" smtClean="0">
                <a:solidFill>
                  <a:srgbClr val="09405E"/>
                </a:solidFill>
              </a:rPr>
              <a:t>gen_features</a:t>
            </a:r>
            <a:r>
              <a:rPr lang="en-US" altLang="zh-CN" sz="2400" dirty="0" smtClean="0">
                <a:solidFill>
                  <a:srgbClr val="09405E"/>
                </a:solidFill>
              </a:rPr>
              <a:t> </a:t>
            </a:r>
            <a:r>
              <a:rPr lang="en-US" altLang="zh-CN" sz="2400" dirty="0">
                <a:solidFill>
                  <a:srgbClr val="09405E"/>
                </a:solidFill>
              </a:rPr>
              <a:t>= </a:t>
            </a:r>
            <a:r>
              <a:rPr lang="en-US" altLang="zh-CN" sz="2400" dirty="0" err="1">
                <a:solidFill>
                  <a:srgbClr val="09405E"/>
                </a:solidFill>
              </a:rPr>
              <a:t>pd.DataFrame</a:t>
            </a:r>
            <a:r>
              <a:rPr lang="en-US" altLang="zh-CN" sz="2400" dirty="0">
                <a:solidFill>
                  <a:srgbClr val="09405E"/>
                </a:solidFill>
              </a:rPr>
              <a:t>(</a:t>
            </a:r>
            <a:r>
              <a:rPr lang="en-US" altLang="zh-CN" sz="2400" dirty="0" err="1">
                <a:solidFill>
                  <a:srgbClr val="09405E"/>
                </a:solidFill>
              </a:rPr>
              <a:t>gen_feature_arr</a:t>
            </a:r>
            <a:r>
              <a:rPr lang="en-US" altLang="zh-CN" sz="2400" dirty="0">
                <a:solidFill>
                  <a:srgbClr val="09405E"/>
                </a:solidFill>
              </a:rPr>
              <a:t>, columns=</a:t>
            </a:r>
            <a:r>
              <a:rPr lang="en-US" altLang="zh-CN" sz="2400" dirty="0" err="1">
                <a:solidFill>
                  <a:srgbClr val="09405E"/>
                </a:solidFill>
              </a:rPr>
              <a:t>gen_feature_labels</a:t>
            </a:r>
            <a:r>
              <a:rPr lang="en-US" altLang="zh-CN" sz="2400" dirty="0" smtClean="0">
                <a:solidFill>
                  <a:srgbClr val="09405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7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kumimoji="1" lang="zh-CN" altLang="en-US" dirty="0" smtClean="0"/>
                  <a:t>当特征取值的数目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很大（高基数）时，独热编码不合适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如</a:t>
                </a:r>
                <a:r>
                  <a:rPr kumimoji="1" lang="en-US" altLang="zh-CN" dirty="0" err="1" smtClean="0"/>
                  <a:t>Ip</a:t>
                </a:r>
                <a:r>
                  <a:rPr kumimoji="1" lang="zh-CN" altLang="en-US" dirty="0" smtClean="0"/>
                  <a:t>地址、用户</a:t>
                </a:r>
                <a:r>
                  <a:rPr kumimoji="1" lang="en-US" altLang="zh-CN" dirty="0" smtClean="0"/>
                  <a:t>ID</a:t>
                </a:r>
                <a:r>
                  <a:rPr kumimoji="1" lang="zh-CN" altLang="en-US" dirty="0" smtClean="0"/>
                  <a:t>、商品</a:t>
                </a:r>
                <a:r>
                  <a:rPr kumimoji="1" lang="en-US" altLang="zh-CN" dirty="0" smtClean="0"/>
                  <a:t>ID</a:t>
                </a:r>
                <a:r>
                  <a:rPr kumimoji="1" lang="zh-CN" altLang="en-US" dirty="0" smtClean="0"/>
                  <a:t>、</a:t>
                </a:r>
                <a:r>
                  <a:rPr kumimoji="1" lang="mr-IN" altLang="zh-CN" dirty="0" smtClean="0"/>
                  <a:t>…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计数编码：基于</a:t>
                </a:r>
                <a:r>
                  <a:rPr kumimoji="1" lang="zh-CN" altLang="en-US" dirty="0"/>
                  <a:t>概率的统计</a:t>
                </a:r>
                <a:r>
                  <a:rPr kumimoji="1" lang="zh-CN" altLang="en-US" dirty="0" smtClean="0"/>
                  <a:t>信息，用条件概率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对特征值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𝑘</m:t>
                    </m:r>
                  </m:oMath>
                </a14:m>
                <a:r>
                  <a:rPr kumimoji="1" lang="zh-CN" altLang="en-US" dirty="0" smtClean="0"/>
                  <a:t>编码，从而编码的特征维度与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无关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通常再加入先</a:t>
                </a:r>
                <a:r>
                  <a:rPr kumimoji="1" lang="zh-CN" altLang="en-US" dirty="0"/>
                  <a:t>验概率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zh-CN" altLang="en-US" dirty="0"/>
                  <a:t>和后验</a:t>
                </a:r>
                <a:r>
                  <a:rPr kumimoji="1" lang="zh-CN" altLang="en-US" dirty="0" smtClean="0"/>
                  <a:t>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的组合：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计数编码可能发生信息泄漏，引起过拟合：用标签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zh-CN" altLang="en-US" dirty="0" smtClean="0"/>
                  <a:t>的信息编码特征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，又用于对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r>
                  <a:rPr kumimoji="1" lang="zh-CN" altLang="en-US" dirty="0" smtClean="0"/>
                  <a:t>进行估计：可以考虑留出当前样本，用余下的样本估计概率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用于数据集充足，足以用于估计概率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964" r="-397" b="-7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计数</a:t>
            </a:r>
            <a:r>
              <a:rPr kumimoji="1" lang="zh-CN" altLang="en-US" dirty="0"/>
              <a:t>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35331" y="3355483"/>
                <a:ext cx="8938592" cy="901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,且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的</m:t>
                          </m:r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样本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数量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m:rPr>
                              <m:nor/>
                            </m:rPr>
                            <a:rPr lang="mr-IN" altLang="zh-CN" sz="2400">
                              <a:solidFill>
                                <a:srgbClr val="09405E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的</m:t>
                          </m:r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样本</m:t>
                          </m:r>
                          <m:r>
                            <m:rPr>
                              <m:nor/>
                            </m:rPr>
                            <a:rPr lang="zh-CN" altLang="mr-IN" sz="2400">
                              <a:solidFill>
                                <a:srgbClr val="09405E"/>
                              </a:solidFill>
                            </a:rPr>
                            <m:t>数量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331" y="3355483"/>
                <a:ext cx="8938592" cy="9012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87361" y="4859229"/>
                <a:ext cx="48545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61" y="4859229"/>
                <a:ext cx="485453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12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如果是两类分类问题，对一个特征取值</a:t>
                </a:r>
                <a:r>
                  <a:rPr kumimoji="1" lang="zh-CN" altLang="en-US" dirty="0" smtClean="0"/>
                  <a:t>，计数编码分别统计</a:t>
                </a:r>
                <a:endParaRPr kumimoji="1" lang="en-US" altLang="zh-CN" dirty="0" smtClean="0"/>
              </a:p>
              <a:p>
                <a:pPr lvl="1">
                  <a:buClr>
                    <a:srgbClr val="09405E"/>
                  </a:buClr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+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=1</m:t>
                    </m:r>
                    <m:r>
                      <a:rPr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的样本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数目</a:t>
                </a:r>
                <a:r>
                  <a:rPr lang="zh-CN" altLang="en-US" sz="2800" dirty="0">
                    <a:solidFill>
                      <a:srgbClr val="09405E"/>
                    </a:solidFill>
                  </a:rPr>
                  <a:t>；</a:t>
                </a:r>
                <a:endParaRPr lang="en-US" altLang="zh-CN" sz="2800" dirty="0">
                  <a:solidFill>
                    <a:srgbClr val="09405E"/>
                  </a:solidFill>
                </a:endParaRPr>
              </a:p>
              <a:p>
                <a:pPr lvl="1">
                  <a:buClr>
                    <a:srgbClr val="09405E"/>
                  </a:buClr>
                </a:pPr>
                <a:r>
                  <a:rPr lang="zh-CN" altLang="en-US" sz="2800" dirty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=0</m:t>
                    </m:r>
                    <m:r>
                      <a:rPr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的样本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数目</a:t>
                </a:r>
                <a:r>
                  <a:rPr lang="zh-CN" altLang="en-US" sz="2800" dirty="0">
                    <a:solidFill>
                      <a:srgbClr val="09405E"/>
                    </a:solidFill>
                  </a:rPr>
                  <a:t>；</a:t>
                </a:r>
                <a:endParaRPr lang="en-US" altLang="zh-CN" sz="2800" dirty="0">
                  <a:solidFill>
                    <a:srgbClr val="09405E"/>
                  </a:solidFill>
                </a:endParaRPr>
              </a:p>
              <a:p>
                <a:pPr lvl="1">
                  <a:buClr>
                    <a:srgbClr val="09405E"/>
                  </a:buClr>
                </a:pPr>
                <a:r>
                  <a:rPr lang="zh-CN" altLang="en-US" sz="2800" dirty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log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⁡(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+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)−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log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⁡(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):</m:t>
                    </m:r>
                    <m:r>
                      <a:rPr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对数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几率；</a:t>
                </a:r>
                <a:endParaRPr lang="en-US" altLang="zh-CN" sz="2800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1">
                  <a:buClr>
                    <a:srgbClr val="09405E"/>
                  </a:buClr>
                </a:pPr>
                <a:r>
                  <a:rPr lang="zh-CN" altLang="en-US" sz="2800" dirty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sz="2800" dirty="0" err="1">
                    <a:solidFill>
                      <a:srgbClr val="09405E"/>
                    </a:solidFill>
                  </a:rPr>
                  <a:t>IsRest</a:t>
                </a:r>
                <a:r>
                  <a:rPr lang="en-US" altLang="zh-CN" sz="2800" dirty="0">
                    <a:solidFill>
                      <a:srgbClr val="09405E"/>
                    </a:solidFill>
                  </a:rPr>
                  <a:t>: </a:t>
                </a:r>
                <a:r>
                  <a:rPr lang="zh-CN" altLang="en-US" sz="2800" dirty="0">
                    <a:solidFill>
                      <a:srgbClr val="09405E"/>
                    </a:solidFill>
                  </a:rPr>
                  <a:t>其他（稀有特征值）</a:t>
                </a:r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两类分类的计数编码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4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zh-CN" altLang="en-US" dirty="0"/>
              <a:t>两类分类的计数</a:t>
            </a:r>
            <a:r>
              <a:rPr kumimoji="1" lang="zh-CN" altLang="en-US" dirty="0" smtClean="0"/>
              <a:t>编码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6884" y="838354"/>
            <a:ext cx="1151823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</a:rPr>
              <a:t>len</a:t>
            </a:r>
            <a:r>
              <a:rPr lang="zh-CN" altLang="en-US" sz="2400" dirty="0">
                <a:solidFill>
                  <a:srgbClr val="09405E"/>
                </a:solidFill>
              </a:rPr>
              <a:t>(df</a:t>
            </a:r>
            <a:r>
              <a:rPr lang="zh-CN" altLang="en-US" sz="2400" dirty="0" smtClean="0">
                <a:solidFill>
                  <a:srgbClr val="09405E"/>
                </a:solidFill>
              </a:rPr>
              <a:t>[‘device_id’]</a:t>
            </a:r>
            <a:r>
              <a:rPr lang="zh-CN" altLang="en-US" sz="2400" dirty="0">
                <a:solidFill>
                  <a:srgbClr val="09405E"/>
                </a:solidFill>
              </a:rPr>
              <a:t>.unique()) #有多少不同的</a:t>
            </a:r>
            <a:r>
              <a:rPr lang="zh-CN" altLang="en-US" sz="2400" dirty="0" smtClean="0">
                <a:solidFill>
                  <a:srgbClr val="09405E"/>
                </a:solidFill>
              </a:rPr>
              <a:t>特征取值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#</a:t>
            </a:r>
            <a:r>
              <a:rPr lang="zh-CN" altLang="en-US" sz="2400" dirty="0">
                <a:solidFill>
                  <a:srgbClr val="09405E"/>
                </a:solidFill>
              </a:rPr>
              <a:t>对于每一</a:t>
            </a:r>
            <a:r>
              <a:rPr lang="zh-CN" altLang="en-US" sz="2400" dirty="0" smtClean="0">
                <a:solidFill>
                  <a:srgbClr val="09405E"/>
                </a:solidFill>
              </a:rPr>
              <a:t>个特征取值，</a:t>
            </a:r>
            <a:r>
              <a:rPr lang="zh-CN" altLang="en-US" sz="2400" dirty="0">
                <a:solidFill>
                  <a:srgbClr val="09405E"/>
                </a:solidFill>
              </a:rPr>
              <a:t>计算 # Theta = [counts, p(click),p(no click), p(click)/p(no click)</a:t>
            </a:r>
            <a:r>
              <a:rPr lang="zh-CN" altLang="en-US" sz="2400" dirty="0" smtClean="0">
                <a:solidFill>
                  <a:srgbClr val="09405E"/>
                </a:solidFill>
              </a:rPr>
              <a:t>]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def click_counting (</a:t>
            </a:r>
            <a:r>
              <a:rPr lang="zh-CN" altLang="en-US" sz="2400" dirty="0">
                <a:solidFill>
                  <a:srgbClr val="09405E"/>
                </a:solidFill>
              </a:rPr>
              <a:t>x, </a:t>
            </a:r>
            <a:r>
              <a:rPr lang="zh-CN" altLang="en-US" sz="2400" dirty="0" smtClean="0">
                <a:solidFill>
                  <a:srgbClr val="09405E"/>
                </a:solidFill>
              </a:rPr>
              <a:t>column</a:t>
            </a:r>
            <a:r>
              <a:rPr lang="zh-CN" altLang="en-US" sz="2400" dirty="0">
                <a:solidFill>
                  <a:srgbClr val="09405E"/>
                </a:solidFill>
              </a:rPr>
              <a:t>):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clicks </a:t>
            </a:r>
            <a:r>
              <a:rPr lang="zh-CN" altLang="en-US" sz="2400" dirty="0">
                <a:solidFill>
                  <a:srgbClr val="09405E"/>
                </a:solidFill>
              </a:rPr>
              <a:t>= pd.Series(x[x['click'] &gt; 0]</a:t>
            </a:r>
            <a:r>
              <a:rPr lang="zh-CN" altLang="en-US" sz="2400" dirty="0" smtClean="0">
                <a:solidFill>
                  <a:srgbClr val="09405E"/>
                </a:solidFill>
              </a:rPr>
              <a:t>[column</a:t>
            </a:r>
            <a:r>
              <a:rPr lang="zh-CN" altLang="en-US" sz="2400" dirty="0">
                <a:solidFill>
                  <a:srgbClr val="09405E"/>
                </a:solidFill>
              </a:rPr>
              <a:t>].value_counts(),name='clicks')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no_clicks </a:t>
            </a:r>
            <a:r>
              <a:rPr lang="zh-CN" altLang="en-US" sz="2400" dirty="0">
                <a:solidFill>
                  <a:srgbClr val="09405E"/>
                </a:solidFill>
              </a:rPr>
              <a:t>= pd.Series(x[x['click'] &lt; 1]</a:t>
            </a:r>
            <a:r>
              <a:rPr lang="zh-CN" altLang="en-US" sz="2400" dirty="0" smtClean="0">
                <a:solidFill>
                  <a:srgbClr val="09405E"/>
                </a:solidFill>
              </a:rPr>
              <a:t>[column</a:t>
            </a:r>
            <a:r>
              <a:rPr lang="zh-CN" altLang="en-US" sz="2400" dirty="0">
                <a:solidFill>
                  <a:srgbClr val="09405E"/>
                </a:solidFill>
              </a:rPr>
              <a:t>].value_counts(),name='no_clicks')    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counts </a:t>
            </a:r>
            <a:r>
              <a:rPr lang="zh-CN" altLang="en-US" sz="2400" dirty="0">
                <a:solidFill>
                  <a:srgbClr val="09405E"/>
                </a:solidFill>
              </a:rPr>
              <a:t>= pd.DataFrame([clicks,no_clicks]).T.fillna('0')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counts</a:t>
            </a:r>
            <a:r>
              <a:rPr lang="zh-CN" altLang="en-US" sz="2400" dirty="0">
                <a:solidFill>
                  <a:srgbClr val="09405E"/>
                </a:solidFill>
              </a:rPr>
              <a:t>['</a:t>
            </a:r>
            <a:r>
              <a:rPr lang="zh-CN" altLang="en-US" sz="2400" dirty="0" smtClean="0">
                <a:solidFill>
                  <a:srgbClr val="09405E"/>
                </a:solidFill>
              </a:rPr>
              <a:t>total'</a:t>
            </a:r>
            <a:r>
              <a:rPr lang="zh-CN" altLang="en-US" sz="2400" dirty="0">
                <a:solidFill>
                  <a:srgbClr val="09405E"/>
                </a:solidFill>
              </a:rPr>
              <a:t>] = counts['clicks'].astype('int64') +counts['no_clicks'].astype('int64')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return counts</a:t>
            </a:r>
            <a:endParaRPr lang="en-US" altLang="zh-CN" sz="2400" dirty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def counting</a:t>
            </a:r>
            <a:r>
              <a:rPr lang="en-US" altLang="zh-CN" sz="2400" dirty="0" smtClean="0">
                <a:solidFill>
                  <a:srgbClr val="09405E"/>
                </a:solidFill>
              </a:rPr>
              <a:t>_</a:t>
            </a:r>
            <a:r>
              <a:rPr lang="en-US" altLang="zh-CN" sz="2400" dirty="0" err="1" smtClean="0">
                <a:solidFill>
                  <a:srgbClr val="09405E"/>
                </a:solidFill>
              </a:rPr>
              <a:t>enc</a:t>
            </a:r>
            <a:r>
              <a:rPr lang="zh-CN" altLang="en-US" sz="2400" dirty="0" smtClean="0">
                <a:solidFill>
                  <a:srgbClr val="09405E"/>
                </a:solidFill>
              </a:rPr>
              <a:t>(</a:t>
            </a:r>
            <a:r>
              <a:rPr lang="zh-CN" altLang="en-US" sz="2400" dirty="0">
                <a:solidFill>
                  <a:srgbClr val="09405E"/>
                </a:solidFill>
              </a:rPr>
              <a:t>counts): 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counts</a:t>
            </a:r>
            <a:r>
              <a:rPr lang="zh-CN" altLang="en-US" sz="2400" dirty="0">
                <a:solidFill>
                  <a:srgbClr val="09405E"/>
                </a:solidFill>
              </a:rPr>
              <a:t>['N+'] = counts['clicks'].astype('int64').divide(counts['</a:t>
            </a:r>
            <a:r>
              <a:rPr lang="zh-CN" altLang="en-US" sz="2400" dirty="0" smtClean="0">
                <a:solidFill>
                  <a:srgbClr val="09405E"/>
                </a:solidFill>
              </a:rPr>
              <a:t>total'</a:t>
            </a:r>
            <a:r>
              <a:rPr lang="zh-CN" altLang="en-US" sz="2400" dirty="0">
                <a:solidFill>
                  <a:srgbClr val="09405E"/>
                </a:solidFill>
              </a:rPr>
              <a:t>].astype('int64'))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counts</a:t>
            </a:r>
            <a:r>
              <a:rPr lang="zh-CN" altLang="en-US" sz="2400" dirty="0">
                <a:solidFill>
                  <a:srgbClr val="09405E"/>
                </a:solidFill>
              </a:rPr>
              <a:t>['N-'] = counts['no_clicks'].astype('int64').divide(counts['</a:t>
            </a:r>
            <a:r>
              <a:rPr lang="zh-CN" altLang="en-US" sz="2400" dirty="0" smtClean="0">
                <a:solidFill>
                  <a:srgbClr val="09405E"/>
                </a:solidFill>
              </a:rPr>
              <a:t>total'</a:t>
            </a:r>
            <a:r>
              <a:rPr lang="zh-CN" altLang="en-US" sz="2400" dirty="0">
                <a:solidFill>
                  <a:srgbClr val="09405E"/>
                </a:solidFill>
              </a:rPr>
              <a:t>].astype('int64'))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en-US" altLang="zh-CN" sz="2400" dirty="0">
                <a:solidFill>
                  <a:srgbClr val="09405E"/>
                </a:solidFill>
              </a:rPr>
              <a:t>	</a:t>
            </a:r>
            <a:r>
              <a:rPr lang="zh-CN" altLang="en-US" sz="2400" dirty="0" smtClean="0">
                <a:solidFill>
                  <a:srgbClr val="09405E"/>
                </a:solidFill>
              </a:rPr>
              <a:t>counts</a:t>
            </a:r>
            <a:r>
              <a:rPr lang="zh-CN" altLang="en-US" sz="2400" dirty="0">
                <a:solidFill>
                  <a:srgbClr val="09405E"/>
                </a:solidFill>
              </a:rPr>
              <a:t>['log_N+ - log_N-'] = np.log(1+counts['N+'].divide(counts['N-']))   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column </a:t>
            </a:r>
            <a:r>
              <a:rPr lang="zh-CN" altLang="en-US" sz="2400" dirty="0">
                <a:solidFill>
                  <a:srgbClr val="09405E"/>
                </a:solidFill>
              </a:rPr>
              <a:t>= 'device_id' 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device_clicks </a:t>
            </a:r>
            <a:r>
              <a:rPr lang="zh-CN" altLang="en-US" sz="2400" dirty="0">
                <a:solidFill>
                  <a:srgbClr val="09405E"/>
                </a:solidFill>
              </a:rPr>
              <a:t>= click_counting(df.filter(items= </a:t>
            </a:r>
            <a:r>
              <a:rPr lang="zh-CN" altLang="en-US" sz="2400" dirty="0" smtClean="0">
                <a:solidFill>
                  <a:srgbClr val="09405E"/>
                </a:solidFill>
              </a:rPr>
              <a:t>[column</a:t>
            </a:r>
            <a:r>
              <a:rPr lang="zh-CN" altLang="en-US" sz="2400" dirty="0">
                <a:solidFill>
                  <a:srgbClr val="09405E"/>
                </a:solidFill>
              </a:rPr>
              <a:t>, 'click']), </a:t>
            </a:r>
            <a:r>
              <a:rPr lang="zh-CN" altLang="en-US" sz="2400" dirty="0" smtClean="0">
                <a:solidFill>
                  <a:srgbClr val="09405E"/>
                </a:solidFill>
              </a:rPr>
              <a:t>column)</a:t>
            </a:r>
            <a:endParaRPr lang="en-US" altLang="zh-CN" sz="2400" dirty="0" smtClean="0">
              <a:solidFill>
                <a:srgbClr val="09405E"/>
              </a:solidFill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</a:rPr>
              <a:t>counting</a:t>
            </a:r>
            <a:r>
              <a:rPr lang="en-US" altLang="zh-CN" sz="2400" dirty="0" smtClean="0">
                <a:solidFill>
                  <a:srgbClr val="09405E"/>
                </a:solidFill>
              </a:rPr>
              <a:t>_</a:t>
            </a:r>
            <a:r>
              <a:rPr lang="en-US" altLang="zh-CN" sz="2400" dirty="0" err="1" smtClean="0">
                <a:solidFill>
                  <a:srgbClr val="09405E"/>
                </a:solidFill>
              </a:rPr>
              <a:t>enc</a:t>
            </a:r>
            <a:r>
              <a:rPr lang="zh-CN" altLang="en-US" sz="2400" dirty="0" smtClean="0">
                <a:solidFill>
                  <a:srgbClr val="09405E"/>
                </a:solidFill>
              </a:rPr>
              <a:t>(</a:t>
            </a:r>
            <a:r>
              <a:rPr lang="zh-CN" altLang="en-US" sz="2400" dirty="0">
                <a:solidFill>
                  <a:srgbClr val="09405E"/>
                </a:solidFill>
              </a:rPr>
              <a:t>device_clicks) </a:t>
            </a:r>
            <a:endParaRPr lang="en-US" altLang="zh-CN" sz="2400" dirty="0" smtClean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zh-CN" altLang="en-US" dirty="0"/>
              <a:t>两类分类的计数</a:t>
            </a:r>
            <a:r>
              <a:rPr kumimoji="1" lang="zh-CN" altLang="en-US" dirty="0" smtClean="0"/>
              <a:t>编码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20313"/>
              </p:ext>
            </p:extLst>
          </p:nvPr>
        </p:nvGraphicFramePr>
        <p:xfrm>
          <a:off x="0" y="1458229"/>
          <a:ext cx="11710736" cy="1981200"/>
        </p:xfrm>
        <a:graphic>
          <a:graphicData uri="http://schemas.openxmlformats.org/drawingml/2006/table">
            <a:tbl>
              <a:tblPr/>
              <a:tblGrid>
                <a:gridCol w="2057630"/>
                <a:gridCol w="1286018"/>
                <a:gridCol w="1436245"/>
                <a:gridCol w="1433967"/>
                <a:gridCol w="1553465"/>
                <a:gridCol w="1553465"/>
                <a:gridCol w="2389946"/>
              </a:tblGrid>
              <a:tr h="274320">
                <a:tc>
                  <a:txBody>
                    <a:bodyPr/>
                    <a:lstStyle/>
                    <a:p>
                      <a:pPr algn="r" fontAlgn="ctr"/>
                      <a:endParaRPr lang="zh-CN" altLang="en-US" sz="2000" b="1" dirty="0">
                        <a:ln w="22225">
                          <a:noFill/>
                          <a:prstDash val="solid"/>
                        </a:ln>
                        <a:solidFill>
                          <a:srgbClr val="09405E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clicks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no_clicks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dirty="0" smtClean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totals</a:t>
                      </a:r>
                      <a:endParaRPr lang="en-US" sz="2000" b="1" dirty="0">
                        <a:ln w="22225">
                          <a:noFill/>
                          <a:prstDash val="solid"/>
                        </a:ln>
                        <a:solidFill>
                          <a:srgbClr val="09405E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2000" b="1" dirty="0" err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r>
                        <a:rPr lang="mr-IN" sz="2000" b="1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2000" b="1" dirty="0" err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log_N</a:t>
                      </a:r>
                      <a:r>
                        <a:rPr lang="mr-IN" sz="2000" b="1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 - </a:t>
                      </a:r>
                      <a:r>
                        <a:rPr lang="mr-IN" sz="2000" b="1" dirty="0" err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log_N</a:t>
                      </a:r>
                      <a:r>
                        <a:rPr lang="mr-IN" sz="2000" b="1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fontAlgn="t"/>
                      <a:r>
                        <a:rPr lang="cs-CZ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a99f214a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15729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71206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86935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0.180928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200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0.819072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0.199584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c357dbff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0.197605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0.802395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0.220154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fontAlgn="t"/>
                      <a:r>
                        <a:rPr lang="it-IT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31da1bd0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fontAlgn="t"/>
                      <a:r>
                        <a:rPr lang="is-IS" sz="2000" b="1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936e92fb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0.084746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0.915254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000" dirty="0">
                          <a:ln w="22225">
                            <a:noFill/>
                            <a:prstDash val="solid"/>
                          </a:ln>
                          <a:solidFill>
                            <a:srgbClr val="09405E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0.088553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0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zh-CN" dirty="0"/>
              <a:t>机器学习任务的典型流程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6914" y="5474187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数据的质量决定了模型的上界。</a:t>
            </a:r>
            <a:endParaRPr lang="zh-CN" altLang="en-US" sz="2800" dirty="0">
              <a:solidFill>
                <a:srgbClr val="09405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1463" y="2660569"/>
            <a:ext cx="1726755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数据收集 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stCxn id="8" idx="3"/>
          </p:cNvCxnSpPr>
          <p:nvPr/>
        </p:nvCxnSpPr>
        <p:spPr>
          <a:xfrm>
            <a:off x="2577675" y="2892572"/>
            <a:ext cx="4472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985750" y="2613240"/>
            <a:ext cx="1726755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特征工程 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4712505" y="2865913"/>
            <a:ext cx="4472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59776" y="2581157"/>
            <a:ext cx="1726755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模型训练 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6904243" y="2842767"/>
            <a:ext cx="4472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550704" y="2536036"/>
            <a:ext cx="1726755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模型应用 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9" name="直线箭头连接符 18"/>
          <p:cNvCxnSpPr/>
          <p:nvPr/>
        </p:nvCxnSpPr>
        <p:spPr>
          <a:xfrm flipV="1">
            <a:off x="3871578" y="3105243"/>
            <a:ext cx="1" cy="61110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9083296" y="2811208"/>
            <a:ext cx="4472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336404" y="2548336"/>
            <a:ext cx="1726755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1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模型评估 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0800000" flipV="1">
            <a:off x="1697716" y="3140251"/>
            <a:ext cx="6775307" cy="868717"/>
          </a:xfrm>
          <a:prstGeom prst="bentConnector3">
            <a:avLst>
              <a:gd name="adj1" fmla="val -122"/>
            </a:avLst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10800000" flipV="1">
            <a:off x="3849127" y="3141138"/>
            <a:ext cx="4102152" cy="643908"/>
          </a:xfrm>
          <a:prstGeom prst="bentConnector3">
            <a:avLst>
              <a:gd name="adj1" fmla="val 335"/>
            </a:avLst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1732390" y="1867301"/>
            <a:ext cx="4703" cy="79326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1697715" y="3203634"/>
            <a:ext cx="1" cy="80533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10800000">
            <a:off x="3849127" y="2068077"/>
            <a:ext cx="6329571" cy="442930"/>
          </a:xfrm>
          <a:prstGeom prst="bentConnector3">
            <a:avLst>
              <a:gd name="adj1" fmla="val 3"/>
            </a:avLst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9" idx="0"/>
          </p:cNvCxnSpPr>
          <p:nvPr/>
        </p:nvCxnSpPr>
        <p:spPr>
          <a:xfrm flipH="1">
            <a:off x="3849128" y="2094767"/>
            <a:ext cx="7288" cy="51847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>
            <a:off x="1734904" y="1867302"/>
            <a:ext cx="8868928" cy="653306"/>
          </a:xfrm>
          <a:prstGeom prst="bentConnector3">
            <a:avLst>
              <a:gd name="adj1" fmla="val 439"/>
            </a:avLst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50027" y="1026264"/>
            <a:ext cx="10752465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有些特征值的样本数目非常少，单独编码浪费空间，且样本数太少模型中相应特征的参数训练不</a:t>
            </a:r>
            <a:r>
              <a:rPr kumimoji="1" lang="zh-CN" altLang="en-US" dirty="0" smtClean="0"/>
              <a:t>充分。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解决方案：只有当样本数目超过某个阈值才单独编码，小于阈值的特征值统一编码为‘其他’（</a:t>
            </a:r>
            <a:r>
              <a:rPr lang="en-US" altLang="zh-CN" dirty="0"/>
              <a:t>back-off </a:t>
            </a:r>
            <a:r>
              <a:rPr lang="zh-CN" altLang="en-US" dirty="0"/>
              <a:t>，后退箱 </a:t>
            </a:r>
            <a:r>
              <a:rPr kumimoji="1" lang="zh-CN" altLang="en-US" dirty="0"/>
              <a:t>）。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稀有取值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9" y="2885020"/>
            <a:ext cx="5499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分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箱计数策略中使用了标签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的信息，容易发生信息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泄漏。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>
                    <a:solidFill>
                      <a:srgbClr val="09405E"/>
                    </a:solidFill>
                  </a:rPr>
                  <a:t>一种防漏的方式是使用历史数据进行统计，这些统计信息用于当前的特征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编码。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>
                    <a:solidFill>
                      <a:srgbClr val="09405E"/>
                    </a:solidFill>
                  </a:rPr>
                  <a:t>实践中，增加一个拉普拉斯分布的小随机噪声，可以掩盖单个数据点潜在的泄漏。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信息泄漏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71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96542" cy="52372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哈希</a:t>
            </a:r>
            <a:r>
              <a:rPr lang="zh-CN" altLang="en-US" dirty="0" smtClean="0"/>
              <a:t>函数：将</a:t>
            </a:r>
            <a:r>
              <a:rPr lang="zh-CN" altLang="en-US" dirty="0"/>
              <a:t>大量的值映射到一个小的有限集合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哈希编码：用于高基数类别型特征编码，输出为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维的向量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 对相同的特征值，哈希函数根据</a:t>
            </a:r>
            <a:r>
              <a:rPr lang="zh-CN" altLang="en-US" dirty="0"/>
              <a:t>哈希值将其分配到 </a:t>
            </a:r>
            <a:r>
              <a:rPr lang="en-US" altLang="zh-CN" dirty="0" smtClean="0"/>
              <a:t>b</a:t>
            </a:r>
            <a:r>
              <a:rPr lang="zh-CN" altLang="en-US" dirty="0" smtClean="0"/>
              <a:t>个箱子中的同一个箱子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中的实现：</a:t>
            </a:r>
            <a:r>
              <a:rPr lang="en-US" altLang="zh-CN" dirty="0"/>
              <a:t> FeatureHasher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哈希编码</a:t>
            </a:r>
          </a:p>
        </p:txBody>
      </p:sp>
      <p:pic>
        <p:nvPicPr>
          <p:cNvPr id="72706" name="Picture 2" descr="http://5b0988e595225.cdn.sohucs.com/images/20180122/4607740c313642628b0923d3fda1ae5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4" y="3766448"/>
            <a:ext cx="45720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627064" y="3766448"/>
            <a:ext cx="69865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 err="1"/>
              <a:t>sklearn.feature_extraction</a:t>
            </a:r>
            <a:r>
              <a:rPr lang="en-US" altLang="zh-CN" sz="2000" dirty="0"/>
              <a:t> import </a:t>
            </a:r>
            <a:r>
              <a:rPr lang="en-US" altLang="zh-CN" sz="2000" dirty="0" err="1" smtClean="0"/>
              <a:t>FeatureHasher</a:t>
            </a:r>
            <a:endParaRPr lang="en-US" altLang="zh-CN" sz="2000" dirty="0" smtClean="0"/>
          </a:p>
          <a:p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 err="1" smtClean="0"/>
              <a:t>fh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FeatureHasher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n_features</a:t>
            </a:r>
            <a:r>
              <a:rPr lang="en-US" altLang="zh-CN" sz="2000" dirty="0"/>
              <a:t>=6, </a:t>
            </a:r>
            <a:r>
              <a:rPr lang="en-US" altLang="zh-CN" sz="2000" dirty="0" err="1"/>
              <a:t>input_type</a:t>
            </a:r>
            <a:r>
              <a:rPr lang="en-US" altLang="zh-CN" sz="2000" dirty="0"/>
              <a:t>='string</a:t>
            </a:r>
            <a:r>
              <a:rPr lang="en-US" altLang="zh-CN" sz="2000" dirty="0" smtClean="0"/>
              <a:t>')</a:t>
            </a:r>
          </a:p>
          <a:p>
            <a:endParaRPr lang="en-US" altLang="zh-CN" sz="2000" dirty="0" smtClean="0"/>
          </a:p>
          <a:p>
            <a:r>
              <a:rPr lang="en-US" altLang="zh-CN" sz="2000" dirty="0" err="1"/>
              <a:t>hashed_features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fh.fit_transform</a:t>
            </a:r>
            <a:r>
              <a:rPr lang="en-US" altLang="zh-CN" sz="2000" dirty="0"/>
              <a:t>(</a:t>
            </a:r>
            <a:r>
              <a:rPr lang="en-US" altLang="zh-CN" sz="2000" dirty="0" err="1"/>
              <a:t>vg_df</a:t>
            </a:r>
            <a:r>
              <a:rPr lang="en-US" altLang="zh-CN" sz="2000" dirty="0"/>
              <a:t>['Genre</a:t>
            </a:r>
            <a:r>
              <a:rPr lang="en-US" altLang="zh-CN" sz="2000" dirty="0" smtClean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2993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dirty="0"/>
              <a:t>嵌入式编码的使用场合和结果同哈希编码类似，将类别型变量转换为一个低维稠密</a:t>
            </a:r>
            <a:r>
              <a:rPr lang="zh-CN" altLang="zh-CN" dirty="0" smtClean="0"/>
              <a:t>向量</a:t>
            </a:r>
            <a:r>
              <a:rPr lang="zh-CN" altLang="en-US" dirty="0" smtClean="0"/>
              <a:t>：映射</a:t>
            </a:r>
            <a:r>
              <a:rPr lang="zh-CN" altLang="zh-CN" dirty="0" smtClean="0"/>
              <a:t>方式</a:t>
            </a:r>
            <a:r>
              <a:rPr lang="zh-CN" altLang="en-US" dirty="0" smtClean="0"/>
              <a:t>通过</a:t>
            </a:r>
            <a:r>
              <a:rPr lang="zh-CN" altLang="zh-CN" dirty="0" smtClean="0"/>
              <a:t>学习得到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</a:t>
            </a:r>
            <a:r>
              <a:rPr lang="zh-CN" altLang="zh-CN" sz="2800" dirty="0" smtClean="0"/>
              <a:t>学习</a:t>
            </a:r>
            <a:r>
              <a:rPr lang="zh-CN" altLang="zh-CN" sz="2800" dirty="0"/>
              <a:t>方式可以</a:t>
            </a:r>
            <a:r>
              <a:rPr lang="zh-CN" altLang="zh-CN" sz="2800" dirty="0" smtClean="0"/>
              <a:t>与</a:t>
            </a:r>
            <a:r>
              <a:rPr lang="zh-CN" altLang="en-US" sz="2800" dirty="0" smtClean="0"/>
              <a:t>标签</a:t>
            </a:r>
            <a:r>
              <a:rPr lang="zh-CN" altLang="zh-CN" sz="2800" dirty="0" smtClean="0"/>
              <a:t>无关</a:t>
            </a:r>
            <a:r>
              <a:rPr lang="zh-CN" altLang="en-US" sz="2800" dirty="0" smtClean="0"/>
              <a:t>：</a:t>
            </a:r>
            <a:r>
              <a:rPr lang="zh-CN" altLang="zh-CN" sz="2800" dirty="0" smtClean="0"/>
              <a:t>如</a:t>
            </a:r>
            <a:r>
              <a:rPr lang="en-US" altLang="zh-CN" sz="2800" dirty="0" smtClean="0"/>
              <a:t>Word2Vec</a:t>
            </a:r>
          </a:p>
          <a:p>
            <a:pPr lvl="1"/>
            <a:r>
              <a:rPr lang="zh-CN" altLang="en-US" sz="2800" dirty="0" smtClean="0"/>
              <a:t> 学习方式</a:t>
            </a:r>
            <a:r>
              <a:rPr lang="zh-CN" altLang="zh-CN" sz="2800" dirty="0" smtClean="0"/>
              <a:t>与</a:t>
            </a:r>
            <a:r>
              <a:rPr lang="zh-CN" altLang="en-US" sz="2800" dirty="0" smtClean="0"/>
              <a:t>标签</a:t>
            </a:r>
            <a:r>
              <a:rPr lang="zh-CN" altLang="zh-CN" sz="2800" dirty="0" smtClean="0"/>
              <a:t>有关</a:t>
            </a:r>
            <a:r>
              <a:rPr lang="zh-CN" altLang="en-US" sz="2800" dirty="0" smtClean="0"/>
              <a:t>：</a:t>
            </a:r>
            <a:r>
              <a:rPr lang="zh-CN" altLang="zh-CN" sz="2800" dirty="0" smtClean="0"/>
              <a:t>如</a:t>
            </a:r>
            <a:r>
              <a:rPr lang="en-US" altLang="zh-CN" sz="2800" dirty="0"/>
              <a:t>CTR</a:t>
            </a:r>
            <a:r>
              <a:rPr lang="zh-CN" altLang="zh-CN" sz="2800" dirty="0"/>
              <a:t>预估中，用户</a:t>
            </a:r>
            <a:r>
              <a:rPr lang="en-US" altLang="zh-CN" sz="2800" dirty="0"/>
              <a:t>ID</a:t>
            </a:r>
            <a:r>
              <a:rPr lang="zh-CN" altLang="zh-CN" sz="2800" dirty="0"/>
              <a:t>和商品</a:t>
            </a:r>
            <a:r>
              <a:rPr lang="en-US" altLang="zh-CN" sz="2800" dirty="0"/>
              <a:t>ID</a:t>
            </a:r>
            <a:r>
              <a:rPr lang="zh-CN" altLang="zh-CN" sz="2800" dirty="0"/>
              <a:t>等的编码与</a:t>
            </a:r>
            <a:r>
              <a:rPr lang="en-US" altLang="zh-CN" sz="2800" dirty="0"/>
              <a:t>CTR</a:t>
            </a:r>
            <a:r>
              <a:rPr lang="zh-CN" altLang="zh-CN" sz="2800" dirty="0"/>
              <a:t>预估模型一起</a:t>
            </a:r>
            <a:r>
              <a:rPr lang="zh-CN" altLang="zh-CN" sz="2800" dirty="0" smtClean="0"/>
              <a:t>学习</a:t>
            </a:r>
            <a:endParaRPr kumimoji="1"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嵌入编码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5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274604" cy="392112"/>
          </a:xfrm>
        </p:spPr>
        <p:txBody>
          <a:bodyPr/>
          <a:lstStyle/>
          <a:p>
            <a:r>
              <a:rPr kumimoji="1" lang="zh-CN" altLang="en-US" dirty="0" smtClean="0"/>
              <a:t>例：推荐系统中的</a:t>
            </a:r>
            <a:r>
              <a:rPr kumimoji="1" lang="en-US" altLang="zh-CN" dirty="0" smtClean="0"/>
              <a:t>wide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and  deep 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Picture 2" descr="https://pic2.zhimg.com/80/v2-d1d24ec787440f9a03adca5303ffd4c4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4" y="737937"/>
            <a:ext cx="9409452" cy="550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755096" y="3857361"/>
            <a:ext cx="2007920" cy="954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两个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App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 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ID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的交叉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895" y="6239853"/>
            <a:ext cx="3258262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连续值特征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</a:t>
            </a:r>
            <a:r>
              <a:rPr lang="en-US" altLang="zh-CN" sz="28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[</a:t>
            </a:r>
            <a:r>
              <a:rPr lang="en-US" altLang="zh-CN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0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，</a:t>
            </a:r>
            <a:r>
              <a:rPr lang="en-US" altLang="zh-CN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  <a:sym typeface="Wingdings"/>
              </a:rPr>
              <a:t>1]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5869" y="6265240"/>
            <a:ext cx="5207514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离散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值特征</a:t>
            </a: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Wingdings"/>
              </a:rPr>
              <a:t>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Wingdings"/>
              </a:rPr>
              <a:t> 32</a:t>
            </a:r>
            <a:r>
              <a:rPr kumimoji="0" lang="en-US" altLang="zh-CN" sz="2800" b="0" i="0" u="none" strike="noStrike" cap="none" spc="0" normalizeH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Wingdings"/>
              </a:rPr>
              <a:t> </a:t>
            </a:r>
            <a:r>
              <a:rPr kumimoji="0" lang="zh-CN" altLang="en-US" sz="2800" b="0" i="0" u="none" strike="noStrike" cap="none" spc="0" normalizeH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Wingdings"/>
              </a:rPr>
              <a:t>维</a:t>
            </a:r>
            <a:r>
              <a:rPr kumimoji="0" lang="en-US" altLang="zh-CN" sz="2800" b="0" i="0" u="none" strike="noStrike" cap="none" spc="0" normalizeH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Wingdings"/>
              </a:rPr>
              <a:t>embedding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5013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如果</a:t>
            </a: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知道数据的物理意义（领域专家），可能可以设计更多特征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000" dirty="0" smtClean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如果不是领域专家，一些通用的规则：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字符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串型特征：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Label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时间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特征：年月日、时间段（早中晚）</a:t>
            </a:r>
            <a:r>
              <a:rPr lang="mr-IN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数值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型特征：加减乘除，多项式，</a:t>
            </a:r>
            <a:r>
              <a:rPr kumimoji="1"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log, </a:t>
            </a:r>
            <a:r>
              <a:rPr kumimoji="1" lang="en-US" altLang="zh-CN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exp</a:t>
            </a:r>
            <a:endParaRPr kumimoji="1"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低</a:t>
            </a:r>
            <a:r>
              <a:rPr kumimoji="1"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基数</a:t>
            </a:r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类别型特征：独热编码</a:t>
            </a:r>
            <a:endParaRPr kumimoji="1"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高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基数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类别型特征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：计数编码、哈希编码</a:t>
            </a:r>
            <a:endParaRPr lang="en-US" altLang="zh-CN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pPr lvl="1">
              <a:lnSpc>
                <a:spcPct val="120000"/>
              </a:lnSpc>
            </a:pPr>
            <a:endParaRPr lang="en-US" altLang="zh-CN" sz="1000" dirty="0"/>
          </a:p>
          <a:p>
            <a: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深度学习自动学习特征</a:t>
            </a:r>
            <a:endParaRPr lang="en-US" altLang="zh-CN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如</a:t>
            </a: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</a:t>
            </a:r>
            <a:r>
              <a:rPr lang="en-US" altLang="zh-CN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CNN</a:t>
            </a:r>
            <a:r>
              <a:rPr lang="zh-CN" altLang="en-US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网络提取图像</a:t>
            </a:r>
            <a:r>
              <a:rPr lang="zh-CN" altLang="en-US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</a:t>
            </a:r>
            <a:endParaRPr lang="en-US" altLang="zh-CN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如何获取重要特征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1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数据探索性分析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数据预处理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/>
              <a:t>特征构造：</a:t>
            </a:r>
            <a:r>
              <a:rPr lang="zh-CN" altLang="en-US" dirty="0"/>
              <a:t>从原始数据构造新</a:t>
            </a:r>
            <a:r>
              <a:rPr lang="zh-CN" altLang="en-US" dirty="0" smtClean="0"/>
              <a:t>特征，思考</a:t>
            </a:r>
            <a:r>
              <a:rPr lang="zh-CN" altLang="en-US" dirty="0"/>
              <a:t>业务逻辑与探索业务数据</a:t>
            </a:r>
            <a:r>
              <a:rPr lang="zh-CN" altLang="en-US" dirty="0" smtClean="0"/>
              <a:t>，往往</a:t>
            </a:r>
            <a:r>
              <a:rPr lang="zh-CN" altLang="en-US" dirty="0"/>
              <a:t>需要手工</a:t>
            </a:r>
            <a:r>
              <a:rPr lang="zh-CN" altLang="en-US" dirty="0" smtClean="0"/>
              <a:t>创建</a:t>
            </a:r>
            <a:r>
              <a:rPr lang="zh-CN" altLang="en-US" dirty="0"/>
              <a:t>，</a:t>
            </a:r>
            <a:r>
              <a:rPr lang="zh-CN" altLang="en-US" dirty="0" smtClean="0"/>
              <a:t>科学</a:t>
            </a:r>
            <a:r>
              <a:rPr lang="zh-CN" altLang="en-US" dirty="0"/>
              <a:t>与艺术的有机</a:t>
            </a:r>
            <a:r>
              <a:rPr lang="zh-CN" altLang="en-US" dirty="0" smtClean="0"/>
              <a:t>结合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特征抽取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特征选择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特征工程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8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数据探索性分析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数据预处理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特征构造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/>
              <a:t>特征抽取：</a:t>
            </a:r>
            <a:r>
              <a:rPr lang="zh-CN" altLang="en-US" dirty="0"/>
              <a:t>从原始数据抽取新特征</a:t>
            </a:r>
            <a:r>
              <a:rPr lang="zh-CN" altLang="en-US" dirty="0" smtClean="0"/>
              <a:t>，使用算法自动执行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将</a:t>
            </a:r>
            <a:r>
              <a:rPr lang="zh-CN" altLang="en-US" sz="2800" dirty="0"/>
              <a:t>多维的或相关的特征降低到低</a:t>
            </a:r>
            <a:r>
              <a:rPr lang="zh-CN" altLang="en-US" sz="2800" dirty="0" smtClean="0"/>
              <a:t>维，</a:t>
            </a:r>
            <a:r>
              <a:rPr lang="zh-CN" altLang="en-US" sz="2800" dirty="0"/>
              <a:t>以提取主要信息或生成与目标相关性更高的</a:t>
            </a:r>
            <a:r>
              <a:rPr lang="zh-CN" altLang="en-US" sz="2800" dirty="0" smtClean="0"/>
              <a:t>信息</a:t>
            </a:r>
            <a:endParaRPr lang="en-US" altLang="zh-CN" sz="2800" dirty="0" smtClean="0"/>
          </a:p>
          <a:p>
            <a:pPr lvl="1"/>
            <a:r>
              <a:rPr lang="zh-CN" altLang="en-US" sz="2800" dirty="0"/>
              <a:t> </a:t>
            </a:r>
            <a:r>
              <a:rPr lang="zh-CN" altLang="en-US" sz="2800" dirty="0" smtClean="0"/>
              <a:t>非结构化数据：领域知识 </a:t>
            </a:r>
            <a:endParaRPr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主成分分析、</a:t>
            </a:r>
            <a:r>
              <a:rPr kumimoji="1" lang="en-US" altLang="zh-CN" sz="2800" dirty="0" smtClean="0"/>
              <a:t>Fisher</a:t>
            </a:r>
            <a:r>
              <a:rPr kumimoji="1" lang="zh-CN" altLang="en-US" sz="2800" dirty="0" smtClean="0"/>
              <a:t>线性判别</a:t>
            </a:r>
            <a:endParaRPr kumimoji="1" lang="en-US" altLang="zh-CN" sz="2800" dirty="0" smtClean="0"/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特征选择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特征工程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6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关于维度</a:t>
            </a:r>
            <a:r>
              <a:rPr lang="en-US" altLang="zh-CN" spc="515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数据空间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334" y="12888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445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8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维度可能非常大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0" y="1789175"/>
            <a:ext cx="6780275" cy="4692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6254496" y="2066467"/>
            <a:ext cx="5217229" cy="4137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7707248" y="6182664"/>
            <a:ext cx="258506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高维数据</a:t>
            </a:r>
            <a:endParaRPr sz="28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03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维数灾难</a:t>
            </a:r>
            <a:endParaRPr lang="zh-CN" alt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709066" y="1190371"/>
            <a:ext cx="8847455" cy="12601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85750" lvl="1" indent="-28575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随着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空间维度的增长，数据点越来越分散，以至于距离和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密度的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概念变得越来越模糊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10171176" y="1147572"/>
            <a:ext cx="1092707" cy="1365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 txBox="1"/>
          <p:nvPr/>
        </p:nvSpPr>
        <p:spPr>
          <a:xfrm>
            <a:off x="9973182" y="945641"/>
            <a:ext cx="162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Richard </a:t>
            </a:r>
            <a:r>
              <a:rPr sz="1200" dirty="0">
                <a:latin typeface="Arial"/>
                <a:cs typeface="Arial"/>
              </a:rPr>
              <a:t>Ernest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Bellman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5" y="2485454"/>
            <a:ext cx="11920590" cy="43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数据探索性分析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数据预处理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特征构造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特征抽取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特征选择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特征工程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36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维数灾难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719767" y="926306"/>
            <a:ext cx="10752465" cy="5237271"/>
          </a:xfrm>
        </p:spPr>
        <p:txBody>
          <a:bodyPr/>
          <a:lstStyle/>
          <a:p>
            <a:pPr marL="299085" indent="-286385">
              <a:lnSpc>
                <a:spcPct val="100000"/>
              </a:lnSpc>
              <a:spcBef>
                <a:spcPts val="1545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spc="-5" dirty="0">
                <a:latin typeface="Noto Sans CJK JP Regular"/>
                <a:cs typeface="Noto Sans CJK JP Regular"/>
              </a:rPr>
              <a:t>生成</a:t>
            </a:r>
            <a:r>
              <a:rPr lang="en-US" altLang="zh-CN" sz="2400" spc="-125" dirty="0">
                <a:latin typeface="Arial"/>
                <a:cs typeface="Arial"/>
              </a:rPr>
              <a:t>500</a:t>
            </a:r>
            <a:r>
              <a:rPr lang="zh-CN" altLang="en-US" sz="2400" spc="-5" dirty="0">
                <a:latin typeface="Noto Sans CJK JP Regular"/>
                <a:cs typeface="Noto Sans CJK JP Regular"/>
              </a:rPr>
              <a:t>个数据点从</a:t>
            </a:r>
            <a:r>
              <a:rPr lang="en-US" altLang="zh-CN" sz="2400" spc="-130" dirty="0">
                <a:latin typeface="Arial"/>
                <a:cs typeface="Arial"/>
              </a:rPr>
              <a:t>3</a:t>
            </a:r>
            <a:r>
              <a:rPr lang="zh-CN" altLang="en-US" sz="2400" spc="-5" dirty="0">
                <a:latin typeface="Noto Sans CJK JP Regular"/>
                <a:cs typeface="Noto Sans CJK JP Regular"/>
              </a:rPr>
              <a:t>维</a:t>
            </a:r>
            <a:r>
              <a:rPr lang="en-US" altLang="zh-CN" sz="2400" spc="60" dirty="0">
                <a:latin typeface="Arial"/>
                <a:cs typeface="Arial"/>
              </a:rPr>
              <a:t>/4</a:t>
            </a:r>
            <a:r>
              <a:rPr lang="zh-CN" altLang="en-US" sz="2400" spc="-5" dirty="0">
                <a:latin typeface="Noto Sans CJK JP Regular"/>
                <a:cs typeface="Noto Sans CJK JP Regular"/>
              </a:rPr>
              <a:t>维</a:t>
            </a:r>
            <a:r>
              <a:rPr lang="en-US" altLang="zh-CN" sz="2400" spc="-105" dirty="0">
                <a:latin typeface="Arial"/>
                <a:cs typeface="Arial"/>
              </a:rPr>
              <a:t>/…/</a:t>
            </a:r>
            <a:r>
              <a:rPr lang="en-US" altLang="zh-CN" sz="2400" spc="-105" dirty="0" smtClean="0">
                <a:latin typeface="Arial"/>
                <a:cs typeface="Arial"/>
              </a:rPr>
              <a:t>500</a:t>
            </a:r>
            <a:r>
              <a:rPr lang="zh-CN" altLang="en-US" sz="2400" spc="-5" dirty="0" smtClean="0">
                <a:latin typeface="Noto Sans CJK JP Regular"/>
                <a:cs typeface="Noto Sans CJK JP Regular"/>
              </a:rPr>
              <a:t>维空间</a:t>
            </a:r>
            <a:endParaRPr lang="zh-CN" altLang="en-US" sz="2400" dirty="0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ts val="1445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dirty="0">
                <a:latin typeface="Noto Sans CJK JP Regular"/>
                <a:cs typeface="Noto Sans CJK JP Regular"/>
              </a:rPr>
              <a:t>计算最大距离与最小距离的比值</a:t>
            </a: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dirty="0">
                <a:latin typeface="Noto Sans CJK JP Regular"/>
                <a:cs typeface="Noto Sans CJK JP Regular"/>
              </a:rPr>
              <a:t>观测该比值随着维度增长的变化</a:t>
            </a:r>
          </a:p>
          <a:p>
            <a:pPr lvl="2"/>
            <a:r>
              <a:rPr kumimoji="1" lang="en-US" altLang="zh-CN" sz="1600" dirty="0" smtClean="0"/>
              <a:t>			</a:t>
            </a:r>
            <a:endParaRPr kumimoji="1" lang="zh-CN" altLang="en-US" sz="1600" dirty="0"/>
          </a:p>
        </p:txBody>
      </p:sp>
      <p:sp>
        <p:nvSpPr>
          <p:cNvPr id="6" name="object 7"/>
          <p:cNvSpPr/>
          <p:nvPr/>
        </p:nvSpPr>
        <p:spPr>
          <a:xfrm>
            <a:off x="719767" y="2562292"/>
            <a:ext cx="5649023" cy="399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355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维数灾难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30237" y="1147763"/>
            <a:ext cx="6096000" cy="260584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545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没有一种距离函数或相似性函数能在避免高维带来的</a:t>
            </a:r>
            <a:r>
              <a:rPr lang="zh-CN" altLang="en-US" sz="2800" spc="-61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    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题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例如</a:t>
            </a:r>
            <a:r>
              <a:rPr lang="zh-CN" altLang="en-US" sz="2800" spc="-6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余弦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相似度的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r>
              <a:rPr lang="zh-CN" altLang="en-US" sz="2800" spc="-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布</a:t>
            </a:r>
            <a:endParaRPr lang="zh-CN" altLang="en-US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计算任意点对的余弦相似</a:t>
            </a:r>
            <a:r>
              <a:rPr lang="zh-CN" altLang="en-US" sz="2800" spc="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，除以最大值进行归一</a:t>
            </a:r>
            <a:r>
              <a:rPr lang="zh-CN" altLang="en-US" sz="2800" spc="-66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7001240" y="2401250"/>
            <a:ext cx="4613345" cy="4104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620000" y="4171047"/>
                <a:ext cx="72064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171047"/>
                <a:ext cx="72064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7627" r="-7627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0075333" y="4171047"/>
                <a:ext cx="79278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charset="0"/>
                      </a:rPr>
                      <m:t>𝐷</m:t>
                    </m:r>
                    <m:r>
                      <a:rPr kumimoji="1" lang="en-US" altLang="zh-CN" sz="2000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kumimoji="1" lang="en-US" altLang="zh-CN" sz="2000" dirty="0" smtClean="0"/>
                  <a:t>0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333" y="4171047"/>
                <a:ext cx="79278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538" t="-25490" r="-18462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620000" y="6326157"/>
                <a:ext cx="10059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6326157"/>
                <a:ext cx="100598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455" r="-545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065950" y="6360023"/>
                <a:ext cx="114864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charset="0"/>
                        </a:rPr>
                        <m:t>=2000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950" y="6360023"/>
                <a:ext cx="1148648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4233" r="-4233" b="-7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0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降维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893" y="949651"/>
            <a:ext cx="116391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65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降维或嵌入是指将原始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据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映</a:t>
            </a:r>
            <a:r>
              <a:rPr lang="zh-CN" altLang="en-US"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射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到低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spc="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marR="5080" indent="-457200">
              <a:lnSpc>
                <a:spcPct val="150000"/>
              </a:lnSpc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实质的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想法</a:t>
            </a:r>
            <a:r>
              <a:rPr lang="zh-CN" altLang="en-US" sz="2800" spc="-3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高度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冗余的数据通常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压缩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spc="-1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即高维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复杂数据的内在维度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可能比较小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度较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3" y="3150035"/>
            <a:ext cx="5947834" cy="2663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6800" y="6028267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0090" y="6045201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本质维度为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10" dirty="0" smtClean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en-US" spc="13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手写字符识别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3542" y="996541"/>
            <a:ext cx="10892367" cy="1397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 charset="2"/>
              <a:buChar char="n"/>
              <a:tabLst>
                <a:tab pos="469265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  <a:r>
              <a:rPr lang="zh-CN" altLang="en-US"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一个高维向量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(e.g.,</a:t>
            </a:r>
            <a:r>
              <a:rPr lang="zh-CN" altLang="en-US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28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2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8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14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784)</a:t>
            </a:r>
            <a:r>
              <a:rPr lang="zh-CN" altLang="en-US" sz="28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每个维度表示像素的亮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</a:t>
            </a:r>
            <a:r>
              <a:rPr lang="zh-CN" altLang="en-US" sz="2800" spc="-16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lang="en-US" altLang="zh-CN" sz="2800" spc="-162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Wingdings" charset="2"/>
              <a:buChar char="n"/>
              <a:tabLst>
                <a:tab pos="469265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本质结构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6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旋转方向（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维）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7" y="2765426"/>
            <a:ext cx="568960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34" y="3895727"/>
            <a:ext cx="5105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926512" y="173037"/>
            <a:ext cx="5400675" cy="392112"/>
          </a:xfrm>
        </p:spPr>
        <p:txBody>
          <a:bodyPr/>
          <a:lstStyle/>
          <a:p>
            <a:r>
              <a:rPr lang="zh-CN" altLang="en-US" spc="-10" dirty="0" smtClean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en-US" spc="13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文本文档分析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6512" y="1209302"/>
            <a:ext cx="10808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lang="zh-CN" altLang="en-US" sz="28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表示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高维向量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例如</a:t>
            </a:r>
            <a:r>
              <a:rPr lang="en-US" altLang="zh-CN"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1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10K)</a:t>
            </a:r>
            <a:r>
              <a:rPr lang="zh-CN" altLang="en-US" sz="2800" spc="-15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，每个维度对应词表里的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2800" spc="-16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8"/>
          <p:cNvSpPr/>
          <p:nvPr/>
        </p:nvSpPr>
        <p:spPr>
          <a:xfrm>
            <a:off x="2429255" y="2244904"/>
            <a:ext cx="3028451" cy="3142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/>
          <p:nvPr/>
        </p:nvSpPr>
        <p:spPr>
          <a:xfrm>
            <a:off x="6627876" y="2292162"/>
            <a:ext cx="2764777" cy="3143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矩形 5"/>
          <p:cNvSpPr/>
          <p:nvPr/>
        </p:nvSpPr>
        <p:spPr>
          <a:xfrm>
            <a:off x="1035542" y="5714931"/>
            <a:ext cx="516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lang="zh-CN" altLang="en-US" sz="28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潜在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的结构参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</a:t>
            </a:r>
            <a:r>
              <a:rPr lang="en-US" altLang="zh-CN" sz="2800" spc="28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5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降维方法概览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52893" y="1011997"/>
                <a:ext cx="11639107" cy="5837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考虑数据集</a:t>
                </a:r>
                <a14:m>
                  <m:oMath xmlns:m="http://schemas.openxmlformats.org/officeDocument/2006/math">
                    <m:r>
                      <a:rPr lang="en-US" altLang="zh-CN" sz="2800" b="1" i="1" spc="4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𝑿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800" i="1" spc="-5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800" spc="-17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800" i="1" spc="-8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sz="2800" spc="-65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集被看作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降维方法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540"/>
                  </a:spcBef>
                </a:pPr>
                <a:r>
                  <a:rPr lang="zh-CN" altLang="en-US" sz="2800" spc="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特征选择</a:t>
                </a:r>
                <a:r>
                  <a:rPr lang="zh-CN" altLang="en-US" sz="2800" spc="-14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选择已有特征的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一个子集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440"/>
                  </a:spcBef>
                </a:pPr>
                <a:r>
                  <a:rPr lang="zh-CN" altLang="en-US" sz="2800" spc="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特征抽取</a:t>
                </a:r>
                <a:r>
                  <a:rPr lang="zh-CN" altLang="en-US" sz="2800" spc="-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通过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组合已有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的特征构建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新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15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种方案都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是将原始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的数据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映射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到新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中的点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𝒛</m:t>
                    </m:r>
                  </m:oMath>
                </a14:m>
                <a:endParaRPr lang="zh-CN" altLang="en-US" sz="2800" i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ts val="2770"/>
                  </a:lnSpc>
                  <a:spcBef>
                    <a:spcPts val="68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映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射：</a:t>
                </a:r>
                <a14:m>
                  <m:oMath xmlns:m="http://schemas.openxmlformats.org/officeDocument/2006/math">
                    <m:r>
                      <a:rPr lang="en-US" altLang="zh-CN" sz="2800" b="0" i="1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800" b="0" i="1" spc="-5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: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sup>
                    </m:sSup>
                    <m:r>
                      <a:rPr lang="is-I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89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通常：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 spc="75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</m:t>
                    </m:r>
                    <m:r>
                      <a:rPr lang="en-US" altLang="zh-CN" sz="28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3" y="1011997"/>
                <a:ext cx="11639107" cy="5837175"/>
              </a:xfrm>
              <a:prstGeom prst="rect">
                <a:avLst/>
              </a:prstGeom>
              <a:blipFill rotWithShape="0">
                <a:blip r:embed="rId2"/>
                <a:stretch>
                  <a:fillRect l="-1152" t="-1044" b="-3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344366" y="2258361"/>
                <a:ext cx="3503267" cy="120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𝑿</m:t>
                      </m:r>
                      <m:r>
                        <a:rPr lang="en-US" altLang="zh-CN" sz="2800" b="1" i="0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mr-IN" altLang="zh-CN" sz="2800" b="1" i="1" spc="4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pc="4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66" y="2258361"/>
                <a:ext cx="3503267" cy="12048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454857" cy="5237271"/>
          </a:xfrm>
        </p:spPr>
        <p:txBody>
          <a:bodyPr/>
          <a:lstStyle/>
          <a:p>
            <a:r>
              <a:rPr lang="zh-CN" altLang="zh-CN" dirty="0"/>
              <a:t>将高维空间</a:t>
            </a:r>
            <a:r>
              <a:rPr lang="zh-CN" altLang="zh-CN" dirty="0" smtClean="0"/>
              <a:t>线性</a:t>
            </a:r>
            <a:r>
              <a:rPr lang="zh-CN" altLang="en-US" dirty="0" smtClean="0"/>
              <a:t>投影</a:t>
            </a:r>
            <a:r>
              <a:rPr lang="zh-CN" altLang="zh-CN" dirty="0" smtClean="0"/>
              <a:t>到</a:t>
            </a:r>
            <a:r>
              <a:rPr lang="zh-CN" altLang="zh-CN" dirty="0"/>
              <a:t>一个低维空间，希望在这个低维空间能够表征高维空间中的绝大部分信息，即信息损失</a:t>
            </a:r>
            <a:r>
              <a:rPr lang="zh-CN" altLang="zh-CN" dirty="0" smtClean="0"/>
              <a:t>最小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kumimoji="1" lang="zh-CN" altLang="en-US" dirty="0" smtClean="0"/>
              <a:t>关键：找到投影方向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主成分分析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6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017603"/>
                <a:ext cx="10752465" cy="5463683"/>
              </a:xfrm>
            </p:spPr>
            <p:txBody>
              <a:bodyPr/>
              <a:lstStyle/>
              <a:p>
                <a:r>
                  <a:rPr lang="zh-CN" altLang="en-US" dirty="0"/>
                  <a:t>两个</a:t>
                </a:r>
                <a:r>
                  <a:rPr lang="zh-CN" altLang="en-US" dirty="0" smtClean="0"/>
                  <a:t>向量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内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积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zh-CN" altLang="en-US" dirty="0" smtClean="0"/>
                  <a:t>从</a:t>
                </a:r>
                <a:r>
                  <a:rPr lang="zh-CN" altLang="en-US" dirty="0"/>
                  <a:t>几何</a:t>
                </a:r>
                <a:r>
                  <a:rPr lang="zh-CN" altLang="en-US" dirty="0" smtClean="0"/>
                  <a:t>角度，内</a:t>
                </a:r>
                <a:r>
                  <a:rPr lang="zh-CN" altLang="en-US" dirty="0"/>
                  <a:t>积等</a:t>
                </a:r>
                <a:r>
                  <a:rPr lang="zh-CN" altLang="en-US" dirty="0" smtClean="0"/>
                  <a:t>于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dirty="0"/>
                  <a:t>的投影长度乘以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 smtClean="0"/>
                  <a:t>模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</a:t>
                </a:r>
                <a:r>
                  <a:rPr lang="zh-CN" altLang="zh-CN" sz="2800" dirty="0" smtClean="0"/>
                  <a:t>只</a:t>
                </a:r>
                <a:r>
                  <a:rPr lang="zh-CN" altLang="zh-CN" sz="2800" dirty="0"/>
                  <a:t>关心方向</a:t>
                </a:r>
                <a:r>
                  <a:rPr lang="zh-CN" altLang="en-US" sz="2800" dirty="0"/>
                  <a:t>，</a:t>
                </a:r>
                <a:r>
                  <a:rPr lang="zh-CN" altLang="zh-CN" sz="2800" dirty="0"/>
                  <a:t>令模长为</a:t>
                </a:r>
                <a:r>
                  <a:rPr lang="en-US" altLang="zh-CN" sz="2800" dirty="0"/>
                  <a:t>1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zh-CN" sz="2800" dirty="0"/>
                  <a:t>为单位向量，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sz="2800" i="1" dirty="0">
                        <a:latin typeface="Cambria Math" charset="0"/>
                      </a:rPr>
                      <m:t>=1</m:t>
                    </m:r>
                  </m:oMath>
                </a14:m>
                <a:endParaRPr kumimoji="1" lang="en-US" altLang="zh-CN" sz="2800" dirty="0"/>
              </a:p>
              <a:p>
                <a:pPr lvl="1"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017603"/>
                <a:ext cx="10752465" cy="5463683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内积和投影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332706" y="1505099"/>
                <a:ext cx="6108402" cy="1931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32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32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200" dirty="0"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32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32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32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32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32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altLang="zh-CN" sz="32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2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s-IS" altLang="zh-CN" sz="32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32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32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cs-CZ" altLang="zh-CN" sz="32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2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706" y="1505099"/>
                <a:ext cx="6108402" cy="19318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7833" y="5301879"/>
                <a:ext cx="60785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3200" b="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∙</m:t>
                      </m:r>
                      <m:r>
                        <a:rPr lang="zh-CN" altLang="en-US" sz="32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𝒘</m:t>
                      </m:r>
                      <m:r>
                        <a:rPr lang="zh-CN" altLang="en-US" sz="32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32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32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32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cos</m:t>
                      </m:r>
                      <m:r>
                        <a:rPr lang="zh-CN" altLang="en-US" sz="3200" b="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32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32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zh-CN" altLang="en-US" sz="32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2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32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3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833" y="5301879"/>
                <a:ext cx="607858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箭头连接符 6">
            <a:extLst>
              <a:ext uri="{FF2B5EF4-FFF2-40B4-BE49-F238E27FC236}">
                <a16:creationId xmlns="" xmlns:a16="http://schemas.microsoft.com/office/drawing/2014/main" id="{6391D23B-62CB-D033-762E-6A455325DFE4}"/>
              </a:ext>
            </a:extLst>
          </p:cNvPr>
          <p:cNvCxnSpPr/>
          <p:nvPr/>
        </p:nvCxnSpPr>
        <p:spPr bwMode="auto">
          <a:xfrm>
            <a:off x="8767177" y="6210782"/>
            <a:ext cx="1047662" cy="262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线箭头连接符 7"/>
          <p:cNvCxnSpPr/>
          <p:nvPr/>
        </p:nvCxnSpPr>
        <p:spPr>
          <a:xfrm flipV="1">
            <a:off x="8767177" y="4361534"/>
            <a:ext cx="2540578" cy="185187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8767175" y="6210782"/>
            <a:ext cx="2566775" cy="0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1307756" y="4384993"/>
            <a:ext cx="0" cy="182578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弧 10"/>
          <p:cNvSpPr/>
          <p:nvPr/>
        </p:nvSpPr>
        <p:spPr>
          <a:xfrm>
            <a:off x="9002903" y="5976037"/>
            <a:ext cx="235723" cy="40428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9011491" y="6153815"/>
                <a:ext cx="5501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91" y="6153815"/>
                <a:ext cx="55015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900259" y="4030030"/>
                <a:ext cx="473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259" y="4030030"/>
                <a:ext cx="47320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915240" y="6145427"/>
                <a:ext cx="1688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800" b="0" i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40" y="6145427"/>
                <a:ext cx="168841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124757" y="5701362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757" y="5701362"/>
                <a:ext cx="47891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8518358" y="61194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0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924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32374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向量：在一组标准基方向的投影，即向量与这组标准基向量的内积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例如，</a:t>
                </a:r>
                <a:r>
                  <a:rPr lang="zh-CN" altLang="zh-CN" dirty="0" smtClean="0"/>
                  <a:t>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3, 2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en-US" altLang="zh-CN" sz="2800" dirty="0"/>
                  <a:t> </a:t>
                </a:r>
                <a:r>
                  <a:rPr lang="zh-CN" altLang="en-US" sz="2800" dirty="0" smtClean="0"/>
                  <a:t>标准基：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1, 0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sz="2800" dirty="0"/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</a:t>
                </a:r>
                <a:r>
                  <a:rPr lang="zh-CN" altLang="zh-CN" sz="2800" dirty="0" smtClean="0"/>
                  <a:t>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3, 2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zh-CN" sz="2800" dirty="0" smtClean="0"/>
                  <a:t>在</a:t>
                </a:r>
                <a:r>
                  <a:rPr lang="en-US" altLang="zh-CN" sz="2800" dirty="0"/>
                  <a:t>x</a:t>
                </a:r>
                <a:r>
                  <a:rPr lang="zh-CN" altLang="zh-CN" sz="2800" dirty="0"/>
                  <a:t>轴投影为</a:t>
                </a:r>
                <a:r>
                  <a:rPr lang="en-US" altLang="zh-CN" sz="2800" dirty="0"/>
                  <a:t>3 </a:t>
                </a:r>
                <a:r>
                  <a:rPr lang="zh-CN" altLang="en-US" sz="2800" dirty="0" smtClean="0"/>
                  <a:t>，</a:t>
                </a:r>
                <a:r>
                  <a:rPr lang="zh-CN" altLang="zh-CN" sz="2800" dirty="0" smtClean="0"/>
                  <a:t>且</a:t>
                </a:r>
                <a:r>
                  <a:rPr lang="zh-CN" altLang="zh-CN" sz="2800" dirty="0"/>
                  <a:t>在</a:t>
                </a:r>
                <a:r>
                  <a:rPr lang="en-US" altLang="zh-CN" sz="2800" dirty="0"/>
                  <a:t>y</a:t>
                </a:r>
                <a:r>
                  <a:rPr lang="zh-CN" altLang="zh-CN" sz="2800" dirty="0"/>
                  <a:t>轴的投影为</a:t>
                </a:r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2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内积：</a:t>
                </a:r>
                <a:endParaRPr kumimoji="1" lang="en-US" altLang="zh-CN" sz="2800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 smtClean="0"/>
                  <a:t>要</a:t>
                </a:r>
                <a:r>
                  <a:rPr lang="zh-CN" altLang="zh-CN" dirty="0"/>
                  <a:t>准确描述向量，首先要确定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一组基</a:t>
                </a:r>
                <a:r>
                  <a:rPr lang="zh-CN" altLang="zh-CN" dirty="0"/>
                  <a:t>，然后给出在基所在的</a:t>
                </a:r>
                <a:r>
                  <a:rPr lang="zh-CN" altLang="zh-CN" dirty="0" smtClean="0"/>
                  <a:t>各个</a:t>
                </a:r>
                <a:r>
                  <a:rPr lang="zh-CN" altLang="en-US" dirty="0" smtClean="0"/>
                  <a:t>方向</a:t>
                </a:r>
                <a:r>
                  <a:rPr lang="zh-CN" altLang="zh-CN" dirty="0" smtClean="0"/>
                  <a:t>上</a:t>
                </a:r>
                <a:r>
                  <a:rPr lang="zh-CN" altLang="zh-CN" dirty="0"/>
                  <a:t>的投影</a:t>
                </a:r>
                <a:r>
                  <a:rPr lang="zh-CN" altLang="zh-CN" dirty="0" smtClean="0"/>
                  <a:t>值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 smtClean="0"/>
                  <a:t>基</a:t>
                </a:r>
                <a:r>
                  <a:rPr lang="zh-CN" altLang="zh-CN" dirty="0"/>
                  <a:t>向量模长为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  </a:t>
                </a:r>
                <a:r>
                  <a:rPr lang="zh-CN" altLang="en-US" dirty="0" smtClean="0">
                    <a:sym typeface="Wingdings"/>
                  </a:rPr>
                  <a:t></a:t>
                </a:r>
                <a:r>
                  <a:rPr lang="en-US" altLang="zh-CN" dirty="0" smtClean="0">
                    <a:sym typeface="Wingdings"/>
                  </a:rPr>
                  <a:t> </a:t>
                </a:r>
                <a:r>
                  <a:rPr lang="zh-CN" altLang="zh-CN" dirty="0" smtClean="0"/>
                  <a:t>向量</a:t>
                </a:r>
                <a:r>
                  <a:rPr lang="zh-CN" altLang="zh-CN" dirty="0"/>
                  <a:t>的内积</a:t>
                </a:r>
                <a:r>
                  <a:rPr lang="zh-CN" altLang="zh-CN" dirty="0" smtClean="0"/>
                  <a:t>运算表示投影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一组</a:t>
                </a:r>
                <a:r>
                  <a:rPr lang="zh-CN" altLang="zh-CN" dirty="0" smtClean="0"/>
                  <a:t>基</a:t>
                </a:r>
                <a:r>
                  <a:rPr lang="zh-CN" altLang="zh-CN" dirty="0"/>
                  <a:t>是线性无关的</a:t>
                </a:r>
                <a:r>
                  <a:rPr lang="zh-CN" altLang="zh-CN" dirty="0" smtClean="0"/>
                  <a:t>，一般</a:t>
                </a:r>
                <a:r>
                  <a:rPr lang="zh-CN" altLang="zh-CN" dirty="0"/>
                  <a:t>用正交</a:t>
                </a:r>
                <a:r>
                  <a:rPr lang="zh-CN" altLang="zh-CN" dirty="0" smtClean="0"/>
                  <a:t>基</a:t>
                </a:r>
                <a:r>
                  <a:rPr lang="zh-CN" altLang="en-US" dirty="0" smtClean="0"/>
                  <a:t>（</a:t>
                </a:r>
                <a:r>
                  <a:rPr lang="zh-CN" altLang="zh-CN" dirty="0" smtClean="0"/>
                  <a:t>正交</a:t>
                </a:r>
                <a:r>
                  <a:rPr lang="zh-CN" altLang="zh-CN" dirty="0"/>
                  <a:t>基有较好的</a:t>
                </a:r>
                <a:r>
                  <a:rPr lang="zh-CN" altLang="zh-CN" dirty="0" smtClean="0"/>
                  <a:t>性质</a:t>
                </a:r>
                <a:r>
                  <a:rPr lang="zh-CN" altLang="en-US" dirty="0" smtClean="0"/>
                  <a:t>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32374" cy="5237271"/>
              </a:xfrm>
              <a:blipFill rotWithShape="0">
                <a:blip r:embed="rId2"/>
                <a:stretch>
                  <a:fillRect l="-939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30653" cy="392112"/>
          </a:xfrm>
        </p:spPr>
        <p:txBody>
          <a:bodyPr/>
          <a:lstStyle/>
          <a:p>
            <a:r>
              <a:rPr kumimoji="1" lang="zh-CN" altLang="en-US" dirty="0" smtClean="0"/>
              <a:t>向量表示：在基方向的</a:t>
            </a:r>
            <a:r>
              <a:rPr kumimoji="1" lang="zh-CN" altLang="en-US" dirty="0" smtClean="0"/>
              <a:t>投影（与</a:t>
            </a:r>
            <a:r>
              <a:rPr kumimoji="1" lang="zh-CN" altLang="en-US" dirty="0" smtClean="0"/>
              <a:t>基的内</a:t>
            </a:r>
            <a:r>
              <a:rPr kumimoji="1" lang="zh-CN" altLang="en-US" dirty="0" smtClean="0"/>
              <a:t>积）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45593" y="3556323"/>
                <a:ext cx="4427046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593" y="3556323"/>
                <a:ext cx="4427046" cy="8107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59454" y="3539603"/>
                <a:ext cx="4427046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∙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3539603"/>
                <a:ext cx="4427046" cy="8079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96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729" y="797444"/>
                <a:ext cx="11096542" cy="5237271"/>
              </a:xfrm>
            </p:spPr>
            <p:txBody>
              <a:bodyPr/>
              <a:lstStyle/>
              <a:p>
                <a:r>
                  <a:rPr lang="zh-CN" altLang="zh-CN" dirty="0" smtClean="0"/>
                  <a:t>将多个基向量组成基矩阵，每个基向量为基矩阵的一行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zh-CN" dirty="0"/>
                  <a:t>基</a:t>
                </a:r>
                <a:r>
                  <a:rPr lang="zh-CN" altLang="zh-CN" dirty="0" smtClean="0"/>
                  <a:t>矩阵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𝑾</m:t>
                    </m:r>
                  </m:oMath>
                </a14:m>
                <a:r>
                  <a:rPr lang="zh-CN" altLang="zh-CN" dirty="0" smtClean="0"/>
                  <a:t>乘以原向量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 smtClean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 </a:t>
                </a:r>
                <a:r>
                  <a:rPr lang="zh-CN" altLang="zh-CN" dirty="0" smtClean="0"/>
                  <a:t>向量</a:t>
                </a:r>
                <a:r>
                  <a:rPr lang="zh-CN" altLang="zh-CN" dirty="0"/>
                  <a:t>在新</a:t>
                </a:r>
                <a:r>
                  <a:rPr lang="zh-CN" altLang="zh-CN" dirty="0" smtClean="0"/>
                  <a:t>基</a:t>
                </a:r>
                <a:r>
                  <a:rPr lang="zh-CN" altLang="en-US" dirty="0" smtClean="0"/>
                  <a:t>下</a:t>
                </a:r>
                <a:r>
                  <a:rPr lang="zh-CN" altLang="zh-CN" dirty="0" smtClean="0"/>
                  <a:t>的坐标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𝒛</m:t>
                    </m:r>
                  </m:oMath>
                </a14:m>
                <a:endParaRPr lang="en-US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例：</a:t>
                </a:r>
                <a:r>
                  <a:rPr lang="en-US" altLang="zh-CN" dirty="0" smtClean="0"/>
                  <a:t> </a:t>
                </a:r>
                <a:r>
                  <a:rPr lang="zh-CN" altLang="zh-CN" dirty="0" smtClean="0"/>
                  <a:t>数据</a:t>
                </a:r>
                <a:r>
                  <a:rPr lang="zh-CN" altLang="zh-CN" dirty="0"/>
                  <a:t>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1, 1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新的</a:t>
                </a:r>
                <a:r>
                  <a:rPr lang="zh-CN" altLang="zh-CN" dirty="0" smtClean="0"/>
                  <a:t>基</a:t>
                </a:r>
                <a:r>
                  <a:rPr lang="zh-CN" altLang="zh-CN" dirty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zh-CN" altLang="zh-CN" i="1" dirty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i="1" dirty="0"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i="1" dirty="0">
                                <a:latin typeface="Cambria Math" charset="0"/>
                              </a:rPr>
                              <m:t>, </m:t>
                            </m:r>
                            <m:f>
                              <m:fPr>
                                <m:type m:val="lin"/>
                                <m:ctrlPr>
                                  <a:rPr lang="zh-CN" altLang="zh-CN" i="1" dirty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i="1" dirty="0"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zh-CN" altLang="zh-CN" i="1" dirty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i="1" dirty="0"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i="1" dirty="0">
                                <a:latin typeface="Cambria Math" charset="0"/>
                              </a:rPr>
                              <m:t>, </m:t>
                            </m:r>
                            <m:f>
                              <m:fPr>
                                <m:type m:val="lin"/>
                                <m:ctrlPr>
                                  <a:rPr lang="zh-CN" altLang="zh-CN" i="1" dirty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i="1" dirty="0"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dirty="0"/>
                  <a:t>组成基矩阵</a:t>
                </a:r>
                <a:r>
                  <a:rPr lang="zh-CN" altLang="zh-CN" dirty="0" smtClean="0">
                    <a:effectLst/>
                  </a:rPr>
                  <a:t> 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729" y="797444"/>
                <a:ext cx="11096542" cy="5237271"/>
              </a:xfrm>
              <a:blipFill rotWithShape="0">
                <a:blip r:embed="rId2"/>
                <a:stretch>
                  <a:fillRect l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向量在新基下的表示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03869" y="4416098"/>
                <a:ext cx="5624425" cy="1079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𝑾</m:t>
                      </m:r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869" y="4416098"/>
                <a:ext cx="5624425" cy="10790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0549" y="5726204"/>
                <a:ext cx="10563201" cy="10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 b="0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zh-CN" sz="28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800" dirty="0">
                          <a:solidFill>
                            <a:srgbClr val="09405E"/>
                          </a:solidFill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zh-CN" sz="28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dirty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zh-CN" sz="28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dirty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9" y="5726204"/>
                <a:ext cx="10563201" cy="10790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 8"/>
          <p:cNvGrpSpPr/>
          <p:nvPr/>
        </p:nvGrpSpPr>
        <p:grpSpPr>
          <a:xfrm>
            <a:off x="8940559" y="925814"/>
            <a:ext cx="3251441" cy="2719086"/>
            <a:chOff x="2915997" y="2445125"/>
            <a:chExt cx="3251441" cy="2719086"/>
          </a:xfrm>
        </p:grpSpPr>
        <p:cxnSp>
          <p:nvCxnSpPr>
            <p:cNvPr id="10" name="直线箭头连接符 9">
              <a:extLst>
                <a:ext uri="{FF2B5EF4-FFF2-40B4-BE49-F238E27FC236}">
                  <a16:creationId xmlns="" xmlns:a16="http://schemas.microsoft.com/office/drawing/2014/main" id="{6391D23B-62CB-D033-762E-6A455325DFE4}"/>
                </a:ext>
              </a:extLst>
            </p:cNvPr>
            <p:cNvCxnSpPr/>
            <p:nvPr/>
          </p:nvCxnSpPr>
          <p:spPr bwMode="auto">
            <a:xfrm flipV="1">
              <a:off x="2915997" y="4304827"/>
              <a:ext cx="3180003" cy="143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线箭头连接符 10">
              <a:extLst>
                <a:ext uri="{FF2B5EF4-FFF2-40B4-BE49-F238E27FC236}">
                  <a16:creationId xmlns="" xmlns:a16="http://schemas.microsoft.com/office/drawing/2014/main" id="{E7F7780B-98A0-DDD0-683A-CD195388219B}"/>
                </a:ext>
              </a:extLst>
            </p:cNvPr>
            <p:cNvCxnSpPr/>
            <p:nvPr/>
          </p:nvCxnSpPr>
          <p:spPr bwMode="auto">
            <a:xfrm flipV="1">
              <a:off x="4015579" y="2523943"/>
              <a:ext cx="0" cy="26402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线连接符 11">
              <a:extLst>
                <a:ext uri="{FF2B5EF4-FFF2-40B4-BE49-F238E27FC236}">
                  <a16:creationId xmlns="" xmlns:a16="http://schemas.microsoft.com/office/drawing/2014/main" id="{C8C00A3C-4715-6D68-C38B-16A47C29A2F9}"/>
                </a:ext>
              </a:extLst>
            </p:cNvPr>
            <p:cNvCxnSpPr/>
            <p:nvPr/>
          </p:nvCxnSpPr>
          <p:spPr bwMode="auto">
            <a:xfrm flipV="1">
              <a:off x="4426395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线连接符 12">
              <a:extLst>
                <a:ext uri="{FF2B5EF4-FFF2-40B4-BE49-F238E27FC236}">
                  <a16:creationId xmlns="" xmlns:a16="http://schemas.microsoft.com/office/drawing/2014/main" id="{AA1628D5-FC35-0046-22A0-3C3828CFDD4F}"/>
                </a:ext>
              </a:extLst>
            </p:cNvPr>
            <p:cNvCxnSpPr/>
            <p:nvPr/>
          </p:nvCxnSpPr>
          <p:spPr bwMode="auto">
            <a:xfrm flipV="1">
              <a:off x="4817335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线连接符 13">
              <a:extLst>
                <a:ext uri="{FF2B5EF4-FFF2-40B4-BE49-F238E27FC236}">
                  <a16:creationId xmlns="" xmlns:a16="http://schemas.microsoft.com/office/drawing/2014/main" id="{CFC26E1D-B2D4-8DC8-339E-19DE54434F14}"/>
                </a:ext>
              </a:extLst>
            </p:cNvPr>
            <p:cNvCxnSpPr/>
            <p:nvPr/>
          </p:nvCxnSpPr>
          <p:spPr bwMode="auto">
            <a:xfrm flipV="1">
              <a:off x="5632342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线连接符 14">
              <a:extLst>
                <a:ext uri="{FF2B5EF4-FFF2-40B4-BE49-F238E27FC236}">
                  <a16:creationId xmlns="" xmlns:a16="http://schemas.microsoft.com/office/drawing/2014/main" id="{0918DC45-AA2D-58A6-AC2E-4AE221E86759}"/>
                </a:ext>
              </a:extLst>
            </p:cNvPr>
            <p:cNvCxnSpPr/>
            <p:nvPr/>
          </p:nvCxnSpPr>
          <p:spPr bwMode="auto">
            <a:xfrm flipV="1">
              <a:off x="5214899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线连接符 15">
              <a:extLst>
                <a:ext uri="{FF2B5EF4-FFF2-40B4-BE49-F238E27FC236}">
                  <a16:creationId xmlns="" xmlns:a16="http://schemas.microsoft.com/office/drawing/2014/main" id="{A3274096-5142-C602-9418-C300848B185B}"/>
                </a:ext>
              </a:extLst>
            </p:cNvPr>
            <p:cNvCxnSpPr/>
            <p:nvPr/>
          </p:nvCxnSpPr>
          <p:spPr bwMode="auto">
            <a:xfrm rot="5400000" flipV="1">
              <a:off x="4101718" y="3822894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线连接符 16">
              <a:extLst>
                <a:ext uri="{FF2B5EF4-FFF2-40B4-BE49-F238E27FC236}">
                  <a16:creationId xmlns="" xmlns:a16="http://schemas.microsoft.com/office/drawing/2014/main" id="{6068E0E1-FE7F-11F8-4644-0568542BA9EB}"/>
                </a:ext>
              </a:extLst>
            </p:cNvPr>
            <p:cNvCxnSpPr/>
            <p:nvPr/>
          </p:nvCxnSpPr>
          <p:spPr bwMode="auto">
            <a:xfrm rot="5400000" flipV="1">
              <a:off x="4101718" y="3400880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线连接符 17">
              <a:extLst>
                <a:ext uri="{FF2B5EF4-FFF2-40B4-BE49-F238E27FC236}">
                  <a16:creationId xmlns="" xmlns:a16="http://schemas.microsoft.com/office/drawing/2014/main" id="{86D5B824-6FD0-FD88-D995-6087610A57A0}"/>
                </a:ext>
              </a:extLst>
            </p:cNvPr>
            <p:cNvCxnSpPr/>
            <p:nvPr/>
          </p:nvCxnSpPr>
          <p:spPr bwMode="auto">
            <a:xfrm rot="5400000" flipV="1">
              <a:off x="4101718" y="2590443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线连接符 18">
              <a:extLst>
                <a:ext uri="{FF2B5EF4-FFF2-40B4-BE49-F238E27FC236}">
                  <a16:creationId xmlns="" xmlns:a16="http://schemas.microsoft.com/office/drawing/2014/main" id="{270BDD12-D69A-188E-6F9A-17AD558E04C8}"/>
                </a:ext>
              </a:extLst>
            </p:cNvPr>
            <p:cNvCxnSpPr/>
            <p:nvPr/>
          </p:nvCxnSpPr>
          <p:spPr bwMode="auto">
            <a:xfrm rot="5400000" flipV="1">
              <a:off x="4087579" y="3002373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D4351F1D-5AE0-6208-4381-AF5512DE8690}"/>
                </a:ext>
              </a:extLst>
            </p:cNvPr>
            <p:cNvSpPr/>
            <p:nvPr/>
          </p:nvSpPr>
          <p:spPr bwMode="auto">
            <a:xfrm>
              <a:off x="4797188" y="3464813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BBB061F0-4772-6B23-A80A-155C01804D36}"/>
                </a:ext>
              </a:extLst>
            </p:cNvPr>
            <p:cNvSpPr/>
            <p:nvPr/>
          </p:nvSpPr>
          <p:spPr bwMode="auto">
            <a:xfrm>
              <a:off x="4366542" y="3886943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D4351F1D-5AE0-6208-4381-AF5512DE8690}"/>
                </a:ext>
              </a:extLst>
            </p:cNvPr>
            <p:cNvSpPr/>
            <p:nvPr/>
          </p:nvSpPr>
          <p:spPr bwMode="auto">
            <a:xfrm>
              <a:off x="5160124" y="3084590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直线箭头连接符 22"/>
            <p:cNvCxnSpPr/>
            <p:nvPr/>
          </p:nvCxnSpPr>
          <p:spPr>
            <a:xfrm flipV="1">
              <a:off x="4015579" y="4039263"/>
              <a:ext cx="278125" cy="27990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4293704" y="2662443"/>
              <a:ext cx="1338638" cy="137682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 flipH="1" flipV="1">
              <a:off x="3783752" y="4073799"/>
              <a:ext cx="225201" cy="23873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5881719" y="4334867"/>
                  <a:ext cx="285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719" y="4334867"/>
                  <a:ext cx="285719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511" r="-6383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646275" y="2445125"/>
                  <a:ext cx="2910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275" y="2445125"/>
                  <a:ext cx="2910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333" r="-6250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 rot="18721656">
                  <a:off x="4203164" y="4015420"/>
                  <a:ext cx="3267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21656">
                  <a:off x="4203164" y="4015420"/>
                  <a:ext cx="32675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8451" b="-28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 rot="18721656">
                  <a:off x="3503556" y="4045816"/>
                  <a:ext cx="3320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21656">
                  <a:off x="3503556" y="4045816"/>
                  <a:ext cx="33207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8451"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97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96542" cy="52372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数据探索有助于选择合适的数据预处理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和学习器。（请见第二次课）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输入特征类型、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的类型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输入特征分布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标签的分布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输入特征之间的关系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输入特征与标签之间的关系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数据的质量：是否有缺失值、是否有噪声点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kumimoji="1" lang="en-US" altLang="zh-CN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数据探索性分析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47729" y="797444"/>
                <a:ext cx="11096542" cy="5237271"/>
              </a:xfrm>
            </p:spPr>
            <p:txBody>
              <a:bodyPr/>
              <a:lstStyle/>
              <a:p>
                <a:r>
                  <a:rPr lang="zh-CN" altLang="en-US" dirty="0" smtClean="0"/>
                  <a:t>批处理：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zh-CN" dirty="0"/>
                  <a:t>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zh-CN" dirty="0"/>
                  <a:t>维向量</a:t>
                </a:r>
                <a:r>
                  <a:rPr lang="zh-CN" altLang="zh-CN" dirty="0" smtClean="0"/>
                  <a:t>，将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zh-CN" dirty="0"/>
                  <a:t>维向量按列排成一个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zh-CN" dirty="0"/>
                  <a:t>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zh-CN" dirty="0"/>
                  <a:t>列</a:t>
                </a:r>
                <a:r>
                  <a:rPr lang="zh-CN" altLang="zh-CN" dirty="0" smtClean="0"/>
                  <a:t>矩阵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𝑿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例：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个数据点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1, 1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2, 2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3, 3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 smtClean="0">
                  <a:effectLst/>
                </a:endParaRPr>
              </a:p>
              <a:p>
                <a:endParaRPr lang="en-US" altLang="zh-CN" dirty="0">
                  <a:effectLst/>
                </a:endParaRPr>
              </a:p>
              <a:p>
                <a:r>
                  <a:rPr lang="zh-CN" altLang="en-US" dirty="0" smtClean="0"/>
                  <a:t>新的</a:t>
                </a:r>
                <a:r>
                  <a:rPr lang="zh-CN" altLang="zh-CN" dirty="0" smtClean="0"/>
                  <a:t>基矩阵</a:t>
                </a:r>
                <a:r>
                  <a:rPr lang="zh-CN" altLang="zh-CN" dirty="0" smtClean="0">
                    <a:effectLst/>
                  </a:rPr>
                  <a:t> 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47729" y="797444"/>
                <a:ext cx="11096542" cy="5237271"/>
              </a:xfrm>
              <a:blipFill rotWithShape="0">
                <a:blip r:embed="rId2"/>
                <a:stretch>
                  <a:fillRect l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批处理：矩阵乘法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39594" y="3633538"/>
                <a:ext cx="5109284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94" y="3633538"/>
                <a:ext cx="5109284" cy="8107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705868" y="4560484"/>
                <a:ext cx="5624425" cy="1079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𝑾</m:t>
                      </m:r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68" y="4560484"/>
                <a:ext cx="5624425" cy="10790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70146" y="5701141"/>
                <a:ext cx="12532291" cy="1079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𝒁</m:t>
                      </m:r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 b="0" i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en-US" altLang="zh-CN" sz="2800" b="0" i="1" dirty="0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zh-CN" altLang="en-US" sz="2800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b="0" i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zh-CN" altLang="en-US" sz="2800" b="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zh-CN" altLang="en-US" sz="2800" b="0" i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800" b="0" i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146" y="5701141"/>
                <a:ext cx="12532291" cy="10790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 8"/>
          <p:cNvGrpSpPr/>
          <p:nvPr/>
        </p:nvGrpSpPr>
        <p:grpSpPr>
          <a:xfrm>
            <a:off x="8919151" y="1667663"/>
            <a:ext cx="3251441" cy="2719086"/>
            <a:chOff x="2915997" y="2445125"/>
            <a:chExt cx="3251441" cy="2719086"/>
          </a:xfrm>
        </p:grpSpPr>
        <p:cxnSp>
          <p:nvCxnSpPr>
            <p:cNvPr id="10" name="直线箭头连接符 9">
              <a:extLst>
                <a:ext uri="{FF2B5EF4-FFF2-40B4-BE49-F238E27FC236}">
                  <a16:creationId xmlns="" xmlns:a16="http://schemas.microsoft.com/office/drawing/2014/main" id="{6391D23B-62CB-D033-762E-6A455325DFE4}"/>
                </a:ext>
              </a:extLst>
            </p:cNvPr>
            <p:cNvCxnSpPr/>
            <p:nvPr/>
          </p:nvCxnSpPr>
          <p:spPr bwMode="auto">
            <a:xfrm flipV="1">
              <a:off x="2915997" y="4304827"/>
              <a:ext cx="3180003" cy="1433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线箭头连接符 10">
              <a:extLst>
                <a:ext uri="{FF2B5EF4-FFF2-40B4-BE49-F238E27FC236}">
                  <a16:creationId xmlns="" xmlns:a16="http://schemas.microsoft.com/office/drawing/2014/main" id="{E7F7780B-98A0-DDD0-683A-CD195388219B}"/>
                </a:ext>
              </a:extLst>
            </p:cNvPr>
            <p:cNvCxnSpPr/>
            <p:nvPr/>
          </p:nvCxnSpPr>
          <p:spPr bwMode="auto">
            <a:xfrm flipV="1">
              <a:off x="4015579" y="2523943"/>
              <a:ext cx="0" cy="26402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直线连接符 11">
              <a:extLst>
                <a:ext uri="{FF2B5EF4-FFF2-40B4-BE49-F238E27FC236}">
                  <a16:creationId xmlns="" xmlns:a16="http://schemas.microsoft.com/office/drawing/2014/main" id="{C8C00A3C-4715-6D68-C38B-16A47C29A2F9}"/>
                </a:ext>
              </a:extLst>
            </p:cNvPr>
            <p:cNvCxnSpPr/>
            <p:nvPr/>
          </p:nvCxnSpPr>
          <p:spPr bwMode="auto">
            <a:xfrm flipV="1">
              <a:off x="4426395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线连接符 12">
              <a:extLst>
                <a:ext uri="{FF2B5EF4-FFF2-40B4-BE49-F238E27FC236}">
                  <a16:creationId xmlns="" xmlns:a16="http://schemas.microsoft.com/office/drawing/2014/main" id="{AA1628D5-FC35-0046-22A0-3C3828CFDD4F}"/>
                </a:ext>
              </a:extLst>
            </p:cNvPr>
            <p:cNvCxnSpPr/>
            <p:nvPr/>
          </p:nvCxnSpPr>
          <p:spPr bwMode="auto">
            <a:xfrm flipV="1">
              <a:off x="4817335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线连接符 13">
              <a:extLst>
                <a:ext uri="{FF2B5EF4-FFF2-40B4-BE49-F238E27FC236}">
                  <a16:creationId xmlns="" xmlns:a16="http://schemas.microsoft.com/office/drawing/2014/main" id="{CFC26E1D-B2D4-8DC8-339E-19DE54434F14}"/>
                </a:ext>
              </a:extLst>
            </p:cNvPr>
            <p:cNvCxnSpPr/>
            <p:nvPr/>
          </p:nvCxnSpPr>
          <p:spPr bwMode="auto">
            <a:xfrm flipV="1">
              <a:off x="5632342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线连接符 14">
              <a:extLst>
                <a:ext uri="{FF2B5EF4-FFF2-40B4-BE49-F238E27FC236}">
                  <a16:creationId xmlns="" xmlns:a16="http://schemas.microsoft.com/office/drawing/2014/main" id="{0918DC45-AA2D-58A6-AC2E-4AE221E86759}"/>
                </a:ext>
              </a:extLst>
            </p:cNvPr>
            <p:cNvCxnSpPr/>
            <p:nvPr/>
          </p:nvCxnSpPr>
          <p:spPr bwMode="auto">
            <a:xfrm flipV="1">
              <a:off x="5214899" y="4160827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线连接符 15">
              <a:extLst>
                <a:ext uri="{FF2B5EF4-FFF2-40B4-BE49-F238E27FC236}">
                  <a16:creationId xmlns="" xmlns:a16="http://schemas.microsoft.com/office/drawing/2014/main" id="{A3274096-5142-C602-9418-C300848B185B}"/>
                </a:ext>
              </a:extLst>
            </p:cNvPr>
            <p:cNvCxnSpPr/>
            <p:nvPr/>
          </p:nvCxnSpPr>
          <p:spPr bwMode="auto">
            <a:xfrm rot="5400000" flipV="1">
              <a:off x="4101718" y="3822894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线连接符 16">
              <a:extLst>
                <a:ext uri="{FF2B5EF4-FFF2-40B4-BE49-F238E27FC236}">
                  <a16:creationId xmlns="" xmlns:a16="http://schemas.microsoft.com/office/drawing/2014/main" id="{6068E0E1-FE7F-11F8-4644-0568542BA9EB}"/>
                </a:ext>
              </a:extLst>
            </p:cNvPr>
            <p:cNvCxnSpPr/>
            <p:nvPr/>
          </p:nvCxnSpPr>
          <p:spPr bwMode="auto">
            <a:xfrm rot="5400000" flipV="1">
              <a:off x="4101718" y="3400880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线连接符 17">
              <a:extLst>
                <a:ext uri="{FF2B5EF4-FFF2-40B4-BE49-F238E27FC236}">
                  <a16:creationId xmlns="" xmlns:a16="http://schemas.microsoft.com/office/drawing/2014/main" id="{86D5B824-6FD0-FD88-D995-6087610A57A0}"/>
                </a:ext>
              </a:extLst>
            </p:cNvPr>
            <p:cNvCxnSpPr/>
            <p:nvPr/>
          </p:nvCxnSpPr>
          <p:spPr bwMode="auto">
            <a:xfrm rot="5400000" flipV="1">
              <a:off x="4101718" y="2590443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线连接符 18">
              <a:extLst>
                <a:ext uri="{FF2B5EF4-FFF2-40B4-BE49-F238E27FC236}">
                  <a16:creationId xmlns="" xmlns:a16="http://schemas.microsoft.com/office/drawing/2014/main" id="{270BDD12-D69A-188E-6F9A-17AD558E04C8}"/>
                </a:ext>
              </a:extLst>
            </p:cNvPr>
            <p:cNvCxnSpPr/>
            <p:nvPr/>
          </p:nvCxnSpPr>
          <p:spPr bwMode="auto">
            <a:xfrm rot="5400000" flipV="1">
              <a:off x="4087579" y="3002373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D4351F1D-5AE0-6208-4381-AF5512DE8690}"/>
                </a:ext>
              </a:extLst>
            </p:cNvPr>
            <p:cNvSpPr/>
            <p:nvPr/>
          </p:nvSpPr>
          <p:spPr bwMode="auto">
            <a:xfrm>
              <a:off x="4797188" y="3464813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BBB061F0-4772-6B23-A80A-155C01804D36}"/>
                </a:ext>
              </a:extLst>
            </p:cNvPr>
            <p:cNvSpPr/>
            <p:nvPr/>
          </p:nvSpPr>
          <p:spPr bwMode="auto">
            <a:xfrm>
              <a:off x="4366542" y="3886943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D4351F1D-5AE0-6208-4381-AF5512DE8690}"/>
                </a:ext>
              </a:extLst>
            </p:cNvPr>
            <p:cNvSpPr/>
            <p:nvPr/>
          </p:nvSpPr>
          <p:spPr bwMode="auto">
            <a:xfrm>
              <a:off x="5160124" y="3084590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直线箭头连接符 22"/>
            <p:cNvCxnSpPr/>
            <p:nvPr/>
          </p:nvCxnSpPr>
          <p:spPr>
            <a:xfrm flipV="1">
              <a:off x="4015579" y="4039263"/>
              <a:ext cx="278125" cy="27990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4293704" y="2662443"/>
              <a:ext cx="1338638" cy="137682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 flipH="1" flipV="1">
              <a:off x="3783752" y="4073799"/>
              <a:ext cx="225201" cy="23873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5881719" y="4334867"/>
                  <a:ext cx="2857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719" y="4334867"/>
                  <a:ext cx="2857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870" r="-6522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646275" y="2445125"/>
                  <a:ext cx="2910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275" y="2445125"/>
                  <a:ext cx="2910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417" r="-41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 rot="18721656">
                  <a:off x="4203164" y="4015420"/>
                  <a:ext cx="3267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21656">
                  <a:off x="4203164" y="4015420"/>
                  <a:ext cx="32675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10000" b="-42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 rot="18721656">
                  <a:off x="3503556" y="4045816"/>
                  <a:ext cx="3320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721656">
                  <a:off x="3503556" y="4045816"/>
                  <a:ext cx="33207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9859" b="-2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1897751" y="1617460"/>
                <a:ext cx="3503267" cy="120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𝑿</m:t>
                      </m:r>
                      <m:r>
                        <a:rPr lang="en-US" altLang="zh-CN" sz="2800" b="1" i="0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mr-IN" altLang="zh-CN" sz="2800" b="1" i="1" spc="4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pc="4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51" y="1617460"/>
                <a:ext cx="3503267" cy="120481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118893" y="18701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矩阵</a:t>
            </a:r>
            <a:r>
              <a:rPr kumimoji="1" lang="zh-CN" altLang="en-US" smtClean="0"/>
              <a:t>为向量组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4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矩阵乘法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3902" y="1200554"/>
                <a:ext cx="11313042" cy="5601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数据矩阵：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r>
                  <a:rPr lang="zh-CN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基矩阵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  <m:r>
                      <a:rPr lang="zh-CN" altLang="en-US" sz="28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   </m:t>
                        </m:r>
                        <m:r>
                          <a:rPr lang="zh-CN" altLang="en-US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  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⋯</m:t>
                        </m:r>
                        <m:r>
                          <a:rPr lang="zh-CN" altLang="en-US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    </m:t>
                        </m:r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zh-CN" altLang="en-US" sz="28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r>
                  <a:rPr lang="zh-CN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基矩阵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的转置：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数据在基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下的表示：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endParaRPr lang="en-US" altLang="zh-CN" sz="1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  <a:tab pos="8400415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矩阵乘法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本质上是在做线性变换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：将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右边矩阵中的每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变换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到左边矩阵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中每一个行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为基所表示的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空间。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02" y="1200554"/>
                <a:ext cx="11313042" cy="5601277"/>
              </a:xfrm>
              <a:prstGeom prst="rect">
                <a:avLst/>
              </a:prstGeom>
              <a:blipFill rotWithShape="0">
                <a:blip r:embed="rId3"/>
                <a:stretch>
                  <a:fillRect l="-1131" t="-1197" b="-1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681764" y="820202"/>
                <a:ext cx="6828472" cy="120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𝑿</m:t>
                      </m:r>
                      <m:r>
                        <a:rPr lang="en-US" altLang="zh-CN" sz="2800" b="1" i="0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b="1" i="1" spc="4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1" i="1" spc="4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2800" b="1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altLang="zh-CN" sz="2800" b="1" i="1" spc="40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1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800" b="1" i="1" spc="4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mr-IN" altLang="zh-CN" sz="2800" b="1" i="1" spc="4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pc="4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2800" i="1" spc="40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𝐷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800" b="0" i="1" spc="4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64" y="820202"/>
                <a:ext cx="6828472" cy="12048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64343" y="2356300"/>
                <a:ext cx="2061654" cy="1945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cs-CZ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343" y="2356300"/>
                <a:ext cx="2061654" cy="1945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546246" y="3437831"/>
                <a:ext cx="6627455" cy="2165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𝒁</m:t>
                      </m:r>
                      <m:r>
                        <a:rPr lang="zh-CN" altLang="en-US" sz="32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32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32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32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en-US" altLang="zh-CN" sz="32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32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32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32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cs-CZ" altLang="zh-CN" sz="32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32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32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32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altLang="zh-CN" sz="3200" b="1" i="1" spc="4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3200" b="1" i="1" spc="4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3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3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3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3200" b="1" i="1" spc="40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altLang="zh-CN" sz="3200" b="1" i="1" spc="4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3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𝑵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246" y="3437831"/>
                <a:ext cx="6627455" cy="216584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1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088" indent="-446088"/>
                <a:r>
                  <a:rPr lang="zh-CN" altLang="en-US" dirty="0" smtClean="0"/>
                  <a:t>数据点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ea typeface="Cambria Math"/>
                </a:endParaRPr>
              </a:p>
              <a:p>
                <a:pPr marL="446088" indent="-446088"/>
                <a:r>
                  <a:rPr lang="zh-CN" altLang="en-US" dirty="0" smtClean="0"/>
                  <a:t>新空间的数据点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𝒁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446088" indent="-446088"/>
                <a:r>
                  <a:rPr lang="zh-CN" altLang="en-US" dirty="0" smtClean="0"/>
                  <a:t>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b="1" dirty="0" smtClean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zh-CN" altLang="en-US" dirty="0" smtClean="0"/>
                  <a:t>个方向向量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b="1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sSup>
                              <m:sSupPr>
                                <m:ctrlPr>
                                  <a:rPr lang="zh-CN" altLang="en-US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pPr marL="446088" indent="-446088"/>
                <a:endParaRPr lang="en-US" altLang="zh-CN" sz="2600" dirty="0"/>
              </a:p>
              <a:p>
                <a:pPr marL="446088" indent="-446088"/>
                <a:endParaRPr lang="en-US" altLang="zh-CN" sz="2600" dirty="0" smtClean="0"/>
              </a:p>
              <a:p>
                <a:pPr marL="446088" indent="-446088"/>
                <a:endParaRPr lang="en-US" altLang="zh-CN" sz="2600" dirty="0"/>
              </a:p>
              <a:p>
                <a:pPr marL="446088" indent="-446088"/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投影到新空间：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𝒁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𝑿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8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8667993" cy="630267"/>
          </a:xfrm>
        </p:spPr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线性降维的一般形式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09646" y="6128393"/>
                <a:ext cx="6096000" cy="5132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600" dirty="0" smtClean="0">
                    <a:solidFill>
                      <a:srgbClr val="093F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如何选择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𝑾</m:t>
                    </m:r>
                  </m:oMath>
                </a14:m>
                <a:r>
                  <a:rPr lang="en-US" altLang="zh-CN" sz="2600" dirty="0" smtClean="0">
                    <a:solidFill>
                      <a:srgbClr val="093F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?</a:t>
                </a:r>
                <a:endParaRPr lang="zh-CN" altLang="en-US" sz="2600" dirty="0">
                  <a:solidFill>
                    <a:srgbClr val="093F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46" y="6128393"/>
                <a:ext cx="6096000" cy="513282"/>
              </a:xfrm>
              <a:prstGeom prst="rect">
                <a:avLst/>
              </a:prstGeom>
              <a:blipFill rotWithShape="0">
                <a:blip r:embed="rId3"/>
                <a:stretch>
                  <a:fillRect l="-1800" t="-7059" b="-2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377999" y="5113973"/>
                <a:ext cx="15304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99" y="5113973"/>
                <a:ext cx="153048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431162" y="6341301"/>
                <a:ext cx="1341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106FAA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62" y="6341301"/>
                <a:ext cx="134164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 bwMode="auto">
          <a:xfrm>
            <a:off x="8005646" y="5588121"/>
            <a:ext cx="0" cy="6524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097468" y="5775840"/>
                <a:ext cx="1479186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800" b="1" i="1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68" y="5775840"/>
                <a:ext cx="1479186" cy="4385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00563" y="3332265"/>
                <a:ext cx="5607111" cy="1585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𝑾</m:t>
                      </m:r>
                      <m:r>
                        <a:rPr lang="en-US" altLang="zh-CN" sz="3200" b="1" i="0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32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32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b="1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sz="3200" b="1" i="0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altLang="zh-CN" sz="3200" b="1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1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altLang="zh-CN" sz="32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2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altLang="zh-CN" sz="3200" i="1">
                                            <a:solidFill>
                                              <a:srgbClr val="09405E"/>
                                            </a:solidFill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  <m:e/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1" i="1" dirty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|</m:t>
                                </m:r>
                              </m:e>
                            </m:mr>
                          </m:m>
                        </m:e>
                      </m:d>
                      <m:r>
                        <a:rPr lang="mr-IN" altLang="zh-CN" sz="32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/>
                            </a:rPr>
                            <m:t>𝐷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32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63" y="3332265"/>
                <a:ext cx="5607111" cy="158543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9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623888" cy="436562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主成分分析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10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en-US" spc="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最小化重建误差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1867" y="1083733"/>
                <a:ext cx="8432012" cy="493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假定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=1</m:t>
                    </m:r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=0(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𝑖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≠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𝑗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为新的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坐标系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用在两个函数中：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编码：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;</m:t>
                            </m:r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𝑾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;</m:t>
                        </m:r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𝑾</m:t>
                        </m:r>
                      </m:e>
                    </m:d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我们希望让重建误差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尽可能小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目标：最小平方重建误差和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7" y="1083733"/>
                <a:ext cx="8432012" cy="4935710"/>
              </a:xfrm>
              <a:prstGeom prst="rect">
                <a:avLst/>
              </a:prstGeom>
              <a:blipFill rotWithShape="0">
                <a:blip r:embed="rId3"/>
                <a:stretch>
                  <a:fillRect l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623" y="1083733"/>
            <a:ext cx="3629804" cy="2843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72913" y="5579683"/>
                <a:ext cx="5702044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913" y="5579683"/>
                <a:ext cx="5702044" cy="9741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8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00249" y="1222122"/>
            <a:ext cx="10752465" cy="5237271"/>
          </a:xfrm>
        </p:spPr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59379" cy="712896"/>
          </a:xfrm>
        </p:spPr>
        <p:txBody>
          <a:bodyPr/>
          <a:lstStyle/>
          <a:p>
            <a:r>
              <a:rPr lang="en-US" altLang="zh-CN" spc="18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8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r>
              <a:rPr lang="en-US" altLang="zh-CN" spc="17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pc="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推导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558800" y="4823383"/>
            <a:ext cx="11823700" cy="23828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0850" indent="-450850"/>
            <a:endParaRPr lang="en-US" altLang="zh-CN" sz="2000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948001" y="754816"/>
                <a:ext cx="9675666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8001" y="754816"/>
                <a:ext cx="9675666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9885682" y="943681"/>
                <a:ext cx="2181925" cy="1400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𝑾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en-US" altLang="zh-CN" sz="2800" b="0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82" y="943681"/>
                <a:ext cx="2181925" cy="14003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3477" y="2245354"/>
                <a:ext cx="9390584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7" y="2245354"/>
                <a:ext cx="9390584" cy="13038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63477" y="3891733"/>
                <a:ext cx="1064374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sz="28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zh-CN" altLang="en-US" sz="2800" b="1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−2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7" y="3891733"/>
                <a:ext cx="10643747" cy="13038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3477" y="5326758"/>
                <a:ext cx="587039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𝑾</m:t>
                          </m:r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7" y="5326758"/>
                <a:ext cx="5870390" cy="974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59379" cy="712896"/>
          </a:xfrm>
        </p:spPr>
        <p:txBody>
          <a:bodyPr/>
          <a:lstStyle/>
          <a:p>
            <a:r>
              <a:rPr lang="en-US" altLang="zh-CN" spc="18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8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r>
              <a:rPr lang="en-US" altLang="zh-CN" spc="17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pc="19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推导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34366" y="1273576"/>
                <a:ext cx="6339306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𝑾</m:t>
                          </m:r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366" y="1273576"/>
                <a:ext cx="6339306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0237" y="2605893"/>
                <a:ext cx="12081670" cy="1405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800" i="0" smtClean="0">
                          <a:solidFill>
                            <a:srgbClr val="09405E"/>
                          </a:solidFill>
                          <a:latin typeface="Cambria Math"/>
                          <a:ea typeface="Cambria Math"/>
                        </a:rPr>
                        <m:t>tr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 i="0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𝐖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800" i="0">
                          <a:solidFill>
                            <a:srgbClr val="09405E"/>
                          </a:solidFill>
                          <a:latin typeface="Cambria Math"/>
                        </a:rPr>
                        <m:t>tr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  <a:p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2605893"/>
                <a:ext cx="12081670" cy="14050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99000" y="5789067"/>
            <a:ext cx="34964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最小重构误差等价于</a:t>
            </a:r>
            <a:endParaRPr lang="en-US" altLang="zh-CN" sz="2800" spc="-5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spc="-5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最大投影后的方差。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9885682" y="943681"/>
                <a:ext cx="2181925" cy="1400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𝑾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𝑰</m:t>
                      </m:r>
                    </m:oMath>
                  </m:oMathPara>
                </a14:m>
                <a:endParaRPr kumimoji="1" lang="en-US" altLang="zh-CN" sz="2800" b="0" dirty="0" smtClean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𝑾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82" y="943681"/>
                <a:ext cx="2181925" cy="14003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907869" y="3892044"/>
                <a:ext cx="407697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800" i="0">
                          <a:solidFill>
                            <a:srgbClr val="09405E"/>
                          </a:solidFill>
                          <a:latin typeface="Cambria Math"/>
                        </a:rPr>
                        <m:t>tr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𝒁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𝒁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  <a:p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69" y="3892044"/>
                <a:ext cx="4076977" cy="9541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15" y="3705883"/>
            <a:ext cx="6644053" cy="315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29492" y="4601703"/>
                <a:ext cx="4076977" cy="1734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  <a:p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492" y="4601703"/>
                <a:ext cx="4076977" cy="173477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2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827088" cy="436562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主成分分析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10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</a:t>
            </a:r>
            <a:r>
              <a:rPr lang="zh-CN" altLang="en-US" spc="-15" dirty="0"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en-US" spc="19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 smtClean="0">
                <a:latin typeface="Microsoft YaHei" charset="-122"/>
                <a:ea typeface="Microsoft YaHei" charset="-122"/>
                <a:cs typeface="Microsoft YaHei" charset="-122"/>
              </a:rPr>
              <a:t>最大投影后的方差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74158" y="1220122"/>
                <a:ext cx="11206716" cy="2326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中心思想</a:t>
                </a:r>
                <a:r>
                  <a:rPr lang="zh-CN" altLang="en-US" sz="2800" spc="-2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一个方向向量，使得数据投影到其上后方差最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大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12800" lvl="1" indent="-342900">
                  <a:spcBef>
                    <a:spcPts val="1540"/>
                  </a:spcBef>
                  <a:buSzPct val="80000"/>
                  <a:buFont typeface="Wingdings" charset="2"/>
                  <a:buChar char="l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假设信号的方差较大，噪声的方差较小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12800" lvl="1" indent="-342900">
                  <a:spcBef>
                    <a:spcPts val="1540"/>
                  </a:spcBef>
                  <a:buSzPct val="80000"/>
                  <a:buFont typeface="Wingdings" charset="2"/>
                  <a:buChar char="l"/>
                  <a:tabLst>
                    <a:tab pos="299720" algn="l"/>
                  </a:tabLst>
                </a:pP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1445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假定样本已被中心化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charset="0"/>
                      </a:rPr>
                      <m:t>𝑺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charset="0"/>
                      </a:rPr>
                      <m:t>𝑿</m:t>
                    </m:r>
                    <m:sSup>
                      <m:sSupPr>
                        <m:ctrlP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8" y="1220122"/>
                <a:ext cx="11206716" cy="2326278"/>
              </a:xfrm>
              <a:prstGeom prst="rect">
                <a:avLst/>
              </a:prstGeom>
              <a:blipFill rotWithShape="0">
                <a:blip r:embed="rId2"/>
                <a:stretch>
                  <a:fillRect l="-1142" t="-2618" b="-9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6"/>
          <p:cNvSpPr/>
          <p:nvPr/>
        </p:nvSpPr>
        <p:spPr>
          <a:xfrm>
            <a:off x="8694821" y="3608387"/>
            <a:ext cx="3497179" cy="3157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25642" y="3885866"/>
                <a:ext cx="8394734" cy="888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max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𝑾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tr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𝑾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tr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𝑺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2" y="3885866"/>
                <a:ext cx="8394734" cy="888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1411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Font typeface="Wingdings" charset="2"/>
                  <a:buChar char="n"/>
                </a:pPr>
                <a:r>
                  <a:rPr lang="zh-CN" altLang="en-US" dirty="0" smtClean="0"/>
                  <a:t>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𝑾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 i="0" smtClean="0">
                        <a:latin typeface="Cambria Math" charset="0"/>
                      </a:rPr>
                      <m:t>使得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tr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𝑺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𝑾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r>
                      <a:rPr lang="zh-CN" altLang="en-US" b="0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dirty="0">
                  <a:ea typeface="Cambria Math"/>
                </a:endParaRPr>
              </a:p>
              <a:p>
                <a:pPr>
                  <a:lnSpc>
                    <a:spcPct val="100000"/>
                  </a:lnSpc>
                  <a:buFont typeface="Wingdings" charset="2"/>
                  <a:buChar char="n"/>
                </a:pPr>
                <a:endParaRPr lang="en-US" altLang="zh-CN" sz="2000" dirty="0" smtClean="0"/>
              </a:p>
              <a:p>
                <a:pPr>
                  <a:lnSpc>
                    <a:spcPct val="100000"/>
                  </a:lnSpc>
                  <a:buFont typeface="Wingdings" charset="2"/>
                  <a:buChar char="n"/>
                </a:pPr>
                <a:r>
                  <a:rPr lang="zh-CN" altLang="en-US" dirty="0" smtClean="0"/>
                  <a:t>带约束的优化问题：拉格朗日乘子方法。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  <a:buFont typeface="Wingdings" charset="2"/>
                  <a:buChar char="n"/>
                </a:pPr>
                <a:r>
                  <a:rPr lang="zh-CN" altLang="en-US" dirty="0" smtClean="0"/>
                  <a:t>由于目标函数是对矩阵的迹求最大，可以分解为对矩阵的每个对角线元素求最大，即对每个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 smtClean="0"/>
                  <a:t>分别处理。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  <a:buFont typeface="Wingdings" charset="2"/>
                  <a:buChar char="n"/>
                </a:pPr>
                <a:r>
                  <a:rPr lang="zh-CN" altLang="en-US" dirty="0" smtClean="0"/>
                  <a:t>对第一个分量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目标函数为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r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b="1" i="1">
                            <a:latin typeface="Cambria Math" charset="0"/>
                          </a:rPr>
                          <m:t>𝑺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约束为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，引入</a:t>
                </a:r>
                <a:r>
                  <a:rPr lang="zh-CN" altLang="en-US" dirty="0"/>
                  <a:t>拉格朗日</a:t>
                </a:r>
                <a:r>
                  <a:rPr lang="zh-CN" altLang="en-US" dirty="0" smtClean="0"/>
                  <a:t>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得到拉格朗日函数 </a:t>
                </a:r>
                <a:endParaRPr lang="en-US" altLang="zh-CN" sz="2800" dirty="0"/>
              </a:p>
              <a:p>
                <a:pPr marL="622300" lvl="1" indent="-450850"/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zh-CN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sz="2800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altLang="zh-CN" sz="28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marL="622300" lvl="1" indent="-4508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800" i="1">
                        <a:latin typeface="Cambria Math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2</m:t>
                    </m:r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r>
                      <a:rPr lang="en-US" altLang="zh-CN" sz="2800" i="1">
                        <a:latin typeface="Cambria Math"/>
                      </a:rPr>
                      <m:t>0</m:t>
                    </m:r>
                    <m:r>
                      <a:rPr lang="zh-CN" altLang="en-US" sz="2800" i="1">
                        <a:latin typeface="Cambria Math" charset="0"/>
                      </a:rPr>
                      <m:t>，</m:t>
                    </m:r>
                  </m:oMath>
                </a14:m>
                <a:endParaRPr lang="en-US" altLang="zh-CN" sz="2800" i="1" dirty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</a:rPr>
                      <m:t>则</m:t>
                    </m:r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/>
                  <a:t>的特征向量。</a:t>
                </a:r>
                <a:endParaRPr lang="en-US" altLang="zh-CN" sz="2800" dirty="0"/>
              </a:p>
              <a:p>
                <a:pPr marL="622300" lvl="1" indent="-450850"/>
                <a:r>
                  <a:rPr lang="zh-CN" altLang="en-US" sz="2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𝐽</m:t>
                    </m:r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 dirty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marL="622300" lvl="1" indent="-450850"/>
                <a:r>
                  <a:rPr lang="zh-CN" altLang="en-US" sz="2800" dirty="0"/>
                  <a:t>所以目标函数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sz="2800" dirty="0"/>
                  <a:t>要取最大值，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/>
                  <a:t>的最大的特征值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  <a:buFont typeface="Wingdings" charset="2"/>
                  <a:buChar char="n"/>
                </a:pPr>
                <a:endParaRPr lang="en-US" altLang="zh-CN" sz="2800" dirty="0"/>
              </a:p>
              <a:p>
                <a:pPr lvl="1">
                  <a:lnSpc>
                    <a:spcPct val="100000"/>
                  </a:lnSpc>
                  <a:buFont typeface="Wingdings" charset="2"/>
                  <a:buChar char="n"/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14113" cy="5237271"/>
              </a:xfrm>
              <a:blipFill rotWithShape="0">
                <a:blip r:embed="rId3"/>
                <a:stretch>
                  <a:fillRect l="-916" t="-349" b="-1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56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73822" y="881063"/>
                <a:ext cx="1137126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𝑾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>
                        <a:latin typeface="Cambria Math" charset="0"/>
                      </a:rPr>
                      <m:t>使得</m:t>
                    </m:r>
                    <m:r>
                      <a:rPr lang="zh-CN" altLang="en-US" i="1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tr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𝑺𝑾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:r>
                  <a:rPr lang="zh-CN" altLang="en-US" dirty="0" smtClean="0"/>
                  <a:t>接着计算第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</a:t>
                </a:r>
                <a:r>
                  <a:rPr lang="zh-CN" altLang="en-US" dirty="0"/>
                  <a:t>投影</a:t>
                </a:r>
                <a:r>
                  <a:rPr lang="zh-CN" altLang="en-US" dirty="0" smtClean="0"/>
                  <a:t>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622300" lvl="1" indent="-450850"/>
                <a:r>
                  <a:rPr lang="zh-CN" altLang="en-US" sz="2800" dirty="0" smtClean="0"/>
                  <a:t>投影矩阵有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个列向量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sz="28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，约束为：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sz="2800" dirty="0" smtClean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0</m:t>
                    </m:r>
                  </m:oMath>
                </a14:m>
                <a:endParaRPr lang="en-US" altLang="zh-CN" sz="2800" dirty="0" smtClean="0"/>
              </a:p>
              <a:p>
                <a:pPr marL="622300" lvl="1" indent="-450850"/>
                <a:r>
                  <a:rPr lang="zh-CN" altLang="en-US" sz="2800" dirty="0" smtClean="0"/>
                  <a:t>目标函数为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𝐽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tr</m:t>
                    </m:r>
                    <m:d>
                      <m:d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dirty="0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800" dirty="0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800" b="1" i="1" dirty="0">
                            <a:latin typeface="Cambria Math" charset="0"/>
                          </a:rPr>
                          <m:t>𝑺𝑾</m:t>
                        </m:r>
                      </m:e>
                    </m:d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800" dirty="0" smtClean="0"/>
              </a:p>
              <a:p>
                <a:pPr marL="622300" lvl="1" indent="-450850"/>
                <a:r>
                  <a:rPr lang="zh-CN" altLang="en-US" sz="2800" dirty="0"/>
                  <a:t>拉格朗日函数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r>
                      <a:rPr lang="en-US" altLang="zh-CN" sz="2800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mr-IN" altLang="zh-CN" sz="2800" b="1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800" dirty="0">
                                <a:latin typeface="Cambria Math" charset="0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altLang="zh-CN" sz="2800">
                        <a:solidFill>
                          <a:srgbClr val="00206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sz="2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800" i="1">
                        <a:latin typeface="Cambria Math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2</m:t>
                    </m:r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2800" i="1">
                        <a:latin typeface="Cambria Math"/>
                      </a:rPr>
                      <m:t>0</m:t>
                    </m:r>
                    <m:r>
                      <a:rPr lang="zh-CN" altLang="en-US" sz="2800" i="1">
                        <a:latin typeface="Cambria Math" charset="0"/>
                      </a:rPr>
                      <m:t>，</m:t>
                    </m:r>
                  </m:oMath>
                </a14:m>
                <a:endParaRPr lang="en-US" altLang="zh-CN" sz="2800" i="1" dirty="0" smtClean="0">
                  <a:latin typeface="Cambria Math" charset="0"/>
                </a:endParaRPr>
              </a:p>
              <a:p>
                <a:pPr marL="622300" lvl="1" indent="-450850"/>
                <a:r>
                  <a:rPr lang="zh-CN" altLang="en-US" sz="2800" dirty="0" smtClean="0">
                    <a:latin typeface="Cambria Math" charset="0"/>
                  </a:rPr>
                  <a:t>两边同乘以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r>
                  <a:rPr lang="zh-CN" altLang="en-US" sz="2800" dirty="0" smtClean="0">
                    <a:latin typeface="Cambria Math" charset="0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2</m:t>
                    </m:r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−2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dirty="0">
                            <a:latin typeface="Cambria Math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dirty="0">
                                <a:latin typeface="Cambria Math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dirty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800" i="0" dirty="0">
                                <a:latin typeface="Cambria Math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dirty="0">
                        <a:latin typeface="Cambria Math" charset="0"/>
                      </a:rPr>
                      <m:t>=0</m:t>
                    </m:r>
                    <m:r>
                      <a:rPr lang="zh-CN" altLang="en-US" sz="2800" b="0" i="1" dirty="0" smtClean="0">
                        <a:latin typeface="Cambria Math" charset="0"/>
                      </a:rPr>
                      <m:t>   </m:t>
                    </m:r>
                    <m:r>
                      <a:rPr lang="en-US" altLang="zh-CN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2,1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=0</m:t>
                    </m:r>
                  </m:oMath>
                </a14:m>
                <a:endParaRPr lang="en-US" altLang="zh-CN" sz="2800" dirty="0" smtClean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</a:rPr>
                      <m:t>则</m:t>
                    </m:r>
                    <m:r>
                      <a:rPr lang="en-US" altLang="zh-CN" sz="2800" b="1" i="1" dirty="0">
                        <a:latin typeface="Cambria Math" charset="0"/>
                      </a:rPr>
                      <m:t>𝑺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/>
                  <a:t>的特征</a:t>
                </a:r>
                <a:r>
                  <a:rPr lang="zh-CN" altLang="en-US" sz="2800" dirty="0" smtClean="0"/>
                  <a:t>向量。</a:t>
                </a:r>
                <a:endParaRPr lang="en-US" altLang="zh-CN" sz="2800" dirty="0" smtClean="0"/>
              </a:p>
              <a:p>
                <a:pPr marL="622300" lvl="1" indent="-450850"/>
                <a:r>
                  <a:rPr lang="zh-CN" altLang="en-US" sz="2800" dirty="0" smtClean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altLang="zh-CN" sz="28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，所以</a:t>
                </a:r>
                <a:r>
                  <a:rPr lang="zh-CN" altLang="en-US" sz="2800" dirty="0"/>
                  <a:t>目标函数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sz="2800" dirty="0" smtClean="0"/>
                  <a:t>要取最大值，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800" i="1" dirty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 smtClean="0"/>
                  <a:t>的第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大的特征值。</a:t>
                </a:r>
                <a:endParaRPr lang="en-US" altLang="zh-CN" sz="2800" dirty="0"/>
              </a:p>
              <a:p>
                <a:pPr lvl="1">
                  <a:buNone/>
                </a:pPr>
                <a:endParaRPr lang="en-US" altLang="zh-CN" dirty="0" smtClean="0"/>
              </a:p>
              <a:p>
                <a:pPr lvl="1">
                  <a:buFont typeface="Wingdings" pitchFamily="2" charset="2"/>
                  <a:buChar char="l"/>
                </a:pPr>
                <a:endParaRPr lang="en-US" altLang="zh-CN" sz="2800" dirty="0" smtClean="0"/>
              </a:p>
              <a:p>
                <a:pPr lvl="1">
                  <a:buFont typeface="Wingdings" pitchFamily="2" charset="2"/>
                  <a:buChar char="l"/>
                </a:pPr>
                <a:r>
                  <a:rPr lang="en-US" altLang="zh-CN" sz="2800" dirty="0"/>
                  <a:t>	</a:t>
                </a:r>
                <a:r>
                  <a:rPr lang="zh-CN" altLang="en-US" sz="2800" dirty="0" smtClean="0"/>
                  <a:t>令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zh-CN" sz="2800" i="1" smtClean="0">
                            <a:latin typeface="Cambria Math"/>
                          </a:rPr>
                          <m:t>𝜕</m:t>
                        </m:r>
                        <m:r>
                          <a:rPr lang="en-US" altLang="zh-CN" sz="2800" b="1">
                            <a:latin typeface="Cambria Math"/>
                          </a:rPr>
                          <m:t>𝐖</m:t>
                        </m:r>
                      </m:den>
                    </m:f>
                    <m:r>
                      <a:rPr lang="en-US" altLang="zh-CN" sz="2800" b="0" i="1" smtClean="0">
                        <a:latin typeface="Cambria Math"/>
                      </a:rPr>
                      <m:t>=0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，则</m:t>
                    </m:r>
                    <m:r>
                      <a:rPr lang="zh-CN" altLang="en-US" sz="2800" b="1" i="0" smtClean="0">
                        <a:latin typeface="Cambria Math" charset="0"/>
                      </a:rPr>
                      <m:t>  </m:t>
                    </m:r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 sz="2800" b="1">
                        <a:latin typeface="Cambria Math"/>
                      </a:rPr>
                      <m:t>𝐖</m:t>
                    </m:r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1">
                        <a:latin typeface="Cambria Math" charset="0"/>
                        <a:ea typeface="Cambria Math" charset="0"/>
                        <a:cs typeface="Cambria Math" charset="0"/>
                      </a:rPr>
                      <m:t>𝛌</m:t>
                    </m:r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𝐖</m:t>
                    </m:r>
                  </m:oMath>
                </a14:m>
                <a:r>
                  <a:rPr lang="zh-CN" altLang="en-US" sz="2800" dirty="0" smtClean="0">
                    <a:latin typeface="Calibri"/>
                  </a:rPr>
                  <a:t>的列向量是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/>
                      </a:rPr>
                      <m:t>𝐗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/>
                          </a:rPr>
                          <m:t>𝐗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的特征向量。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73822" y="881063"/>
                <a:ext cx="11371263" cy="5237271"/>
              </a:xfrm>
              <a:blipFill rotWithShape="0">
                <a:blip r:embed="rId3"/>
                <a:stretch>
                  <a:fillRect l="-1072" b="-43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9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𝑾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>
                        <a:latin typeface="Cambria Math" charset="0"/>
                      </a:rPr>
                      <m:t>使得</m:t>
                    </m:r>
                    <m:r>
                      <a:rPr lang="zh-CN" altLang="en-US" i="1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tr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𝑺𝑾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lang="zh-CN" altLang="en-US" b="0" dirty="0" smtClean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:r>
                  <a:rPr lang="zh-CN" altLang="en-US" dirty="0" smtClean="0"/>
                  <a:t>依此类推，</a:t>
                </a:r>
                <a:endParaRPr lang="en-US" altLang="zh-CN" dirty="0" smtClean="0">
                  <a:latin typeface="Cambria Math" charset="0"/>
                </a:endParaRPr>
              </a:p>
              <a:p>
                <a:pPr marL="622300" lvl="1" indent="-450850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Calibri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zh-CN" altLang="en-US" sz="2800" dirty="0"/>
                  <a:t>大的特征</a:t>
                </a:r>
                <a:r>
                  <a:rPr lang="zh-CN" altLang="en-US" sz="2800" dirty="0" smtClean="0"/>
                  <a:t>值</a:t>
                </a:r>
                <a:r>
                  <a:rPr lang="zh-CN" altLang="en-US" sz="2800" dirty="0"/>
                  <a:t>对应的特征</a:t>
                </a:r>
                <a:r>
                  <a:rPr lang="zh-CN" altLang="en-US" sz="2800" dirty="0" smtClean="0"/>
                  <a:t>向量。</a:t>
                </a:r>
                <a:endParaRPr lang="en-US" altLang="zh-CN" sz="2800" dirty="0"/>
              </a:p>
              <a:p>
                <a:pPr lvl="1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  <a:blipFill rotWithShape="0">
                <a:blip r:embed="rId2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目标函数计算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0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数据探索性分析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/>
              <a:t>数据</a:t>
            </a:r>
            <a:r>
              <a:rPr kumimoji="1" lang="zh-CN" altLang="en-US" dirty="0" smtClean="0"/>
              <a:t>预处理</a:t>
            </a:r>
            <a:endParaRPr kumimoji="1" lang="en-US" altLang="zh-CN" dirty="0" smtClean="0"/>
          </a:p>
          <a:p>
            <a:pPr lvl="1"/>
            <a:r>
              <a:rPr lang="en-US" altLang="zh-CN" sz="2800" dirty="0" smtClean="0"/>
              <a:t> </a:t>
            </a:r>
            <a:r>
              <a:rPr lang="zh-CN" altLang="en-US" sz="2800" dirty="0" smtClean="0"/>
              <a:t>噪声</a:t>
            </a:r>
            <a:r>
              <a:rPr lang="zh-CN" altLang="en-US" sz="2800" dirty="0"/>
              <a:t>数据的清洗 </a:t>
            </a:r>
            <a:r>
              <a:rPr lang="zh-CN" altLang="en-US" sz="2800" dirty="0" smtClean="0"/>
              <a:t>（第二次课）</a:t>
            </a:r>
            <a:endParaRPr lang="zh-CN" altLang="en-US" sz="2800" dirty="0"/>
          </a:p>
          <a:p>
            <a:pPr lvl="1"/>
            <a:r>
              <a:rPr lang="en-US" altLang="zh-CN" sz="2800" dirty="0" smtClean="0"/>
              <a:t> </a:t>
            </a:r>
            <a:r>
              <a:rPr lang="zh-CN" altLang="en-US" sz="2800" dirty="0" smtClean="0"/>
              <a:t>满足</a:t>
            </a:r>
            <a:r>
              <a:rPr lang="zh-CN" altLang="en-US" sz="2800" dirty="0"/>
              <a:t>模型需求的基本数据变换 </a:t>
            </a:r>
            <a:endParaRPr kumimoji="1" lang="en-US" altLang="zh-CN" sz="2800" dirty="0" smtClean="0"/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构造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特征抽取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特征选择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特征工程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7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b="1" dirty="0" smtClean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𝑿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,...,</m:t>
                        </m:r>
                        <m:sSub>
                          <m:sSubPr>
                            <m:ctrlPr>
                              <a:rPr lang="zh-CN" alt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zh-CN" altLang="en-US" dirty="0" smtClean="0"/>
                  <a:t>低维空间的维度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计算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</a:rPr>
                      <m:t>𝑺</m:t>
                    </m:r>
                    <m:r>
                      <a:rPr lang="en-US" altLang="zh-CN" sz="2800" b="0" i="0" smtClean="0"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latin typeface="Cambria Math"/>
                      </a:rPr>
                      <m:t>𝑿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 smtClean="0"/>
                  <a:t>做</a:t>
                </a:r>
                <a:r>
                  <a:rPr lang="zh-CN" altLang="en-US" sz="2800" b="1" dirty="0" smtClean="0"/>
                  <a:t>特征分解</a:t>
                </a:r>
                <a:endParaRPr lang="en-US" altLang="zh-CN" sz="2800" b="1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最大特征值对应的特征向量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𝒘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𝑾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求解</a:t>
            </a:r>
            <a:r>
              <a:rPr lang="en-US" altLang="zh-CN" dirty="0" smtClean="0"/>
              <a:t>PCA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3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 smtClean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80" dirty="0" smtClean="0">
                <a:latin typeface="Microsoft YaHei" charset="-122"/>
                <a:ea typeface="Microsoft YaHei" charset="-122"/>
                <a:cs typeface="Microsoft YaHei" charset="-122"/>
              </a:rPr>
              <a:t>步骤图解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330708" y="2110697"/>
            <a:ext cx="3665627" cy="2642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4762500" y="2110720"/>
            <a:ext cx="2994638" cy="2642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8616695" y="2110719"/>
            <a:ext cx="2851565" cy="2726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>
            <a:off x="7976616" y="3192779"/>
            <a:ext cx="419100" cy="259079"/>
          </a:xfrm>
          <a:custGeom>
            <a:avLst/>
            <a:gdLst/>
            <a:ahLst/>
            <a:cxnLst/>
            <a:rect l="l" t="t" r="r" b="b"/>
            <a:pathLst>
              <a:path w="419100" h="259079">
                <a:moveTo>
                  <a:pt x="289559" y="0"/>
                </a:moveTo>
                <a:lnTo>
                  <a:pt x="289559" y="64770"/>
                </a:lnTo>
                <a:lnTo>
                  <a:pt x="0" y="64770"/>
                </a:lnTo>
                <a:lnTo>
                  <a:pt x="0" y="194310"/>
                </a:lnTo>
                <a:lnTo>
                  <a:pt x="289559" y="194310"/>
                </a:lnTo>
                <a:lnTo>
                  <a:pt x="289559" y="259080"/>
                </a:lnTo>
                <a:lnTo>
                  <a:pt x="419100" y="129540"/>
                </a:lnTo>
                <a:lnTo>
                  <a:pt x="28955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4"/>
          <p:cNvSpPr/>
          <p:nvPr/>
        </p:nvSpPr>
        <p:spPr>
          <a:xfrm>
            <a:off x="4215813" y="3153472"/>
            <a:ext cx="419100" cy="259079"/>
          </a:xfrm>
          <a:custGeom>
            <a:avLst/>
            <a:gdLst/>
            <a:ahLst/>
            <a:cxnLst/>
            <a:rect l="l" t="t" r="r" b="b"/>
            <a:pathLst>
              <a:path w="419100" h="259079">
                <a:moveTo>
                  <a:pt x="289559" y="0"/>
                </a:moveTo>
                <a:lnTo>
                  <a:pt x="289559" y="64770"/>
                </a:lnTo>
                <a:lnTo>
                  <a:pt x="0" y="64770"/>
                </a:lnTo>
                <a:lnTo>
                  <a:pt x="0" y="194310"/>
                </a:lnTo>
                <a:lnTo>
                  <a:pt x="289559" y="194310"/>
                </a:lnTo>
                <a:lnTo>
                  <a:pt x="289559" y="259080"/>
                </a:lnTo>
                <a:lnTo>
                  <a:pt x="419100" y="129540"/>
                </a:lnTo>
                <a:lnTo>
                  <a:pt x="28955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 txBox="1"/>
          <p:nvPr/>
        </p:nvSpPr>
        <p:spPr>
          <a:xfrm>
            <a:off x="1547241" y="1621663"/>
            <a:ext cx="1234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Original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5635878" y="1615185"/>
            <a:ext cx="1802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Zero-centered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9185909" y="1633854"/>
            <a:ext cx="204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Principle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55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40633" y="1088174"/>
                <a:ext cx="11951368" cy="5237271"/>
              </a:xfrm>
            </p:spPr>
            <p:txBody>
              <a:bodyPr/>
              <a:lstStyle/>
              <a:p>
                <a:pPr lvl="0">
                  <a:defRPr/>
                </a:pPr>
                <a:r>
                  <a:rPr lang="zh-CN" altLang="en-US" sz="3200" dirty="0" smtClean="0">
                    <a:sym typeface="+mn-ea"/>
                  </a:rPr>
                  <a:t>给出两类模式样本的特征</a:t>
                </a:r>
                <a:endParaRPr lang="en-US" altLang="zh-CN" sz="3200" dirty="0" smtClean="0">
                  <a:latin typeface="Times New Roman" panose="02020603050405020304" pitchFamily="18" charset="0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第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类：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 (-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5 -5)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(-5 -4)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(-4 -5)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(-5 -6)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(-6 -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5)</a:t>
                </a:r>
                <a:r>
                  <a:rPr lang="en-US" altLang="zh-CN" sz="2800" baseline="30000" dirty="0" smtClean="0">
                    <a:latin typeface="Times New Roman" panose="02020603050405020304" pitchFamily="18" charset="0"/>
                    <a:sym typeface="+mn-ea"/>
                  </a:rPr>
                  <a:t>T</a:t>
                </a:r>
                <a:endParaRPr lang="en-US" altLang="zh-CN" sz="2800" dirty="0">
                  <a:latin typeface="Times New Roman" panose="02020603050405020304" pitchFamily="18" charset="0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 第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2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类：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 (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5 5)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(5 6)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(6 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(5 4)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(4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5)</a:t>
                </a:r>
                <a:r>
                  <a:rPr lang="en-US" altLang="zh-CN" sz="2800" baseline="30000" dirty="0" smtClean="0">
                    <a:latin typeface="Times New Roman" panose="02020603050405020304" pitchFamily="18" charset="0"/>
                    <a:sym typeface="+mn-ea"/>
                  </a:rPr>
                  <a:t>T</a:t>
                </a:r>
              </a:p>
              <a:p>
                <a:pPr lvl="1">
                  <a:defRPr/>
                </a:pPr>
                <a:endParaRPr lang="zh-CN" altLang="en-US" dirty="0">
                  <a:ea typeface="宋体" panose="02010600030101010101" pitchFamily="2" charset="-122"/>
                  <a:sym typeface="+mn-ea"/>
                </a:endParaRPr>
              </a:p>
              <a:p>
                <a:pPr lvl="0">
                  <a:defRPr/>
                </a:pP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 用</a:t>
                </a:r>
                <a:r>
                  <a:rPr lang="en-US" altLang="zh-CN" dirty="0" smtClean="0">
                    <a:cs typeface="微软雅黑" panose="020B0503020204020204" charset="-122"/>
                    <a:sym typeface="+mn-ea"/>
                  </a:rPr>
                  <a:t>PCA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降特征降至</a:t>
                </a:r>
                <a:r>
                  <a:rPr lang="en-US" altLang="zh-CN" dirty="0" smtClean="0">
                    <a:cs typeface="微软雅黑" panose="020B0503020204020204" charset="-122"/>
                    <a:sym typeface="+mn-ea"/>
                  </a:rPr>
                  <a:t>1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（</a:t>
                </a:r>
                <a:r>
                  <a:rPr lang="zh-CN" altLang="en-US" dirty="0">
                    <a:cs typeface="微软雅黑" panose="020B0503020204020204" charset="-122"/>
                    <a:sym typeface="+mn-ea"/>
                  </a:rPr>
                  <a:t>假定两类模式出现的概率相等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）</a:t>
                </a:r>
                <a:endParaRPr lang="en-US" altLang="zh-CN" dirty="0" smtClean="0">
                  <a:cs typeface="微软雅黑" panose="020B0503020204020204" charset="-122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 smtClean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 将两</a:t>
                </a:r>
                <a:r>
                  <a:rPr lang="zh-CN" altLang="en-US" sz="2800" dirty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类模式作为一个整体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考虑，计算所有样本的均值：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kumimoji="1" lang="en-US" altLang="zh-CN" sz="2800" dirty="0"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2.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每个样本的特征减样本均值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，得到新的样本的特征（例子中不变）</a:t>
                </a:r>
                <a:endParaRPr kumimoji="1" lang="en-US" altLang="zh-CN" sz="2800" dirty="0" smtClean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kumimoji="1" lang="zh-CN" altLang="en-US" sz="2800" dirty="0"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3.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计算协方差矩阵</a:t>
                </a:r>
                <a:endParaRPr kumimoji="1" lang="en-US" altLang="zh-CN" sz="2800" dirty="0" smtClean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kumimoji="1" lang="en-US" altLang="zh-CN" sz="2800" dirty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kumimoji="1" lang="en-US" altLang="zh-CN" sz="2800" dirty="0" smtClean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kumimoji="1" lang="zh-CN" altLang="en-US" sz="2800" dirty="0"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4.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计算协方差矩阵的特征值分解，得到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个特征值及其对应向量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40633" y="1088174"/>
                <a:ext cx="11951368" cy="5237271"/>
              </a:xfrm>
              <a:blipFill rotWithShape="0">
                <a:blip r:embed="rId3"/>
                <a:stretch>
                  <a:fillRect l="-1122" b="-7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PCA</a:t>
            </a:r>
            <a:endParaRPr kumimoji="1" lang="zh-CN" altLang="en-US" dirty="0"/>
          </a:p>
        </p:txBody>
      </p:sp>
      <p:grpSp>
        <p:nvGrpSpPr>
          <p:cNvPr id="109" name="组 108"/>
          <p:cNvGrpSpPr/>
          <p:nvPr/>
        </p:nvGrpSpPr>
        <p:grpSpPr>
          <a:xfrm>
            <a:off x="8534400" y="786063"/>
            <a:ext cx="3882190" cy="3449053"/>
            <a:chOff x="3834063" y="4892842"/>
            <a:chExt cx="3882190" cy="3449053"/>
          </a:xfrm>
        </p:grpSpPr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xmlns="" id="{6391D23B-62CB-D033-762E-6A455325DFE4}"/>
                </a:ext>
              </a:extLst>
            </p:cNvPr>
            <p:cNvCxnSpPr/>
            <p:nvPr/>
          </p:nvCxnSpPr>
          <p:spPr bwMode="auto">
            <a:xfrm flipV="1">
              <a:off x="3834063" y="6723011"/>
              <a:ext cx="3882190" cy="1236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xmlns="" id="{E7F7780B-98A0-DDD0-683A-CD195388219B}"/>
                </a:ext>
              </a:extLst>
            </p:cNvPr>
            <p:cNvCxnSpPr/>
            <p:nvPr/>
          </p:nvCxnSpPr>
          <p:spPr bwMode="auto">
            <a:xfrm flipV="1">
              <a:off x="5802768" y="4892842"/>
              <a:ext cx="34110" cy="344905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xmlns="" id="{C8C00A3C-4715-6D68-C38B-16A47C29A2F9}"/>
                </a:ext>
              </a:extLst>
            </p:cNvPr>
            <p:cNvCxnSpPr/>
            <p:nvPr/>
          </p:nvCxnSpPr>
          <p:spPr bwMode="auto">
            <a:xfrm flipV="1">
              <a:off x="4620854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xmlns="" id="{C46F6912-8673-9368-86CE-7A9A6C236A6E}"/>
                </a:ext>
              </a:extLst>
            </p:cNvPr>
            <p:cNvCxnSpPr/>
            <p:nvPr/>
          </p:nvCxnSpPr>
          <p:spPr bwMode="auto">
            <a:xfrm flipV="1">
              <a:off x="6257498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xmlns="" id="{FFD49B6D-069B-8951-12CD-C814F2C314D8}"/>
                </a:ext>
              </a:extLst>
            </p:cNvPr>
            <p:cNvCxnSpPr/>
            <p:nvPr/>
          </p:nvCxnSpPr>
          <p:spPr bwMode="auto">
            <a:xfrm flipV="1">
              <a:off x="6648437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xmlns="" id="{AA1628D5-FC35-0046-22A0-3C3828CFDD4F}"/>
                </a:ext>
              </a:extLst>
            </p:cNvPr>
            <p:cNvCxnSpPr/>
            <p:nvPr/>
          </p:nvCxnSpPr>
          <p:spPr bwMode="auto">
            <a:xfrm flipV="1">
              <a:off x="5011794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xmlns="" id="{CFC26E1D-B2D4-8DC8-339E-19DE54434F14}"/>
                </a:ext>
              </a:extLst>
            </p:cNvPr>
            <p:cNvCxnSpPr/>
            <p:nvPr/>
          </p:nvCxnSpPr>
          <p:spPr bwMode="auto">
            <a:xfrm flipV="1">
              <a:off x="5826801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xmlns="" id="{0918DC45-AA2D-58A6-AC2E-4AE221E86759}"/>
                </a:ext>
              </a:extLst>
            </p:cNvPr>
            <p:cNvCxnSpPr/>
            <p:nvPr/>
          </p:nvCxnSpPr>
          <p:spPr bwMode="auto">
            <a:xfrm flipV="1">
              <a:off x="5409358" y="659137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xmlns="" id="{A3274096-5142-C602-9418-C300848B185B}"/>
                </a:ext>
              </a:extLst>
            </p:cNvPr>
            <p:cNvCxnSpPr/>
            <p:nvPr/>
          </p:nvCxnSpPr>
          <p:spPr bwMode="auto">
            <a:xfrm rot="5400000" flipV="1">
              <a:off x="5900386" y="6253445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线连接符 59">
              <a:extLst>
                <a:ext uri="{FF2B5EF4-FFF2-40B4-BE49-F238E27FC236}">
                  <a16:creationId xmlns:a16="http://schemas.microsoft.com/office/drawing/2014/main" xmlns="" id="{6068E0E1-FE7F-11F8-4644-0568542BA9EB}"/>
                </a:ext>
              </a:extLst>
            </p:cNvPr>
            <p:cNvCxnSpPr/>
            <p:nvPr/>
          </p:nvCxnSpPr>
          <p:spPr bwMode="auto">
            <a:xfrm rot="5400000" flipV="1">
              <a:off x="5900386" y="5831431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线连接符 61">
              <a:extLst>
                <a:ext uri="{FF2B5EF4-FFF2-40B4-BE49-F238E27FC236}">
                  <a16:creationId xmlns:a16="http://schemas.microsoft.com/office/drawing/2014/main" xmlns="" id="{270BDD12-D69A-188E-6F9A-17AD558E04C8}"/>
                </a:ext>
              </a:extLst>
            </p:cNvPr>
            <p:cNvCxnSpPr/>
            <p:nvPr/>
          </p:nvCxnSpPr>
          <p:spPr bwMode="auto">
            <a:xfrm rot="5400000" flipV="1">
              <a:off x="5886247" y="5432924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xmlns="" id="{A4FEA739-1DF5-680C-0D13-A6DFB1B6D844}"/>
                </a:ext>
              </a:extLst>
            </p:cNvPr>
            <p:cNvCxnSpPr/>
            <p:nvPr/>
          </p:nvCxnSpPr>
          <p:spPr bwMode="auto">
            <a:xfrm flipH="1">
              <a:off x="5802768" y="6466676"/>
              <a:ext cx="293232" cy="29364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xmlns="" id="{264B45EE-1E01-0083-B5BB-1BF975F37F26}"/>
                </a:ext>
              </a:extLst>
            </p:cNvPr>
            <p:cNvCxnSpPr/>
            <p:nvPr/>
          </p:nvCxnSpPr>
          <p:spPr bwMode="auto">
            <a:xfrm flipH="1" flipV="1">
              <a:off x="5862257" y="6777150"/>
              <a:ext cx="268954" cy="23950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6777533" y="5432924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xmlns="" id="{BBB061F0-4772-6B23-A80A-155C01804D36}"/>
                </a:ext>
              </a:extLst>
            </p:cNvPr>
            <p:cNvSpPr/>
            <p:nvPr/>
          </p:nvSpPr>
          <p:spPr bwMode="auto">
            <a:xfrm>
              <a:off x="6793575" y="5652829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xmlns="" id="{FFD49B6D-069B-8951-12CD-C814F2C314D8}"/>
                </a:ext>
              </a:extLst>
            </p:cNvPr>
            <p:cNvCxnSpPr/>
            <p:nvPr/>
          </p:nvCxnSpPr>
          <p:spPr bwMode="auto">
            <a:xfrm flipV="1">
              <a:off x="7009383" y="6599400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xmlns="" id="{B461E692-0BC0-A2B2-92E0-FEE7A78079BB}"/>
                </a:ext>
              </a:extLst>
            </p:cNvPr>
            <p:cNvCxnSpPr/>
            <p:nvPr/>
          </p:nvCxnSpPr>
          <p:spPr bwMode="auto">
            <a:xfrm rot="5400000" flipV="1">
              <a:off x="5910471" y="7085888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xmlns="" id="{18932508-6768-C33F-40C3-6356DFEB8EB1}"/>
                </a:ext>
              </a:extLst>
            </p:cNvPr>
            <p:cNvCxnSpPr/>
            <p:nvPr/>
          </p:nvCxnSpPr>
          <p:spPr bwMode="auto">
            <a:xfrm rot="5400000" flipV="1">
              <a:off x="5866748" y="6688321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线连接符 79">
              <a:extLst>
                <a:ext uri="{FF2B5EF4-FFF2-40B4-BE49-F238E27FC236}">
                  <a16:creationId xmlns:a16="http://schemas.microsoft.com/office/drawing/2014/main" xmlns="" id="{86D5B824-6FD0-FD88-D995-6087610A57A0}"/>
                </a:ext>
              </a:extLst>
            </p:cNvPr>
            <p:cNvCxnSpPr/>
            <p:nvPr/>
          </p:nvCxnSpPr>
          <p:spPr bwMode="auto">
            <a:xfrm rot="5400000" flipV="1">
              <a:off x="5892366" y="7483452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线连接符 80">
              <a:extLst>
                <a:ext uri="{FF2B5EF4-FFF2-40B4-BE49-F238E27FC236}">
                  <a16:creationId xmlns:a16="http://schemas.microsoft.com/office/drawing/2014/main" xmlns="" id="{270BDD12-D69A-188E-6F9A-17AD558E04C8}"/>
                </a:ext>
              </a:extLst>
            </p:cNvPr>
            <p:cNvCxnSpPr/>
            <p:nvPr/>
          </p:nvCxnSpPr>
          <p:spPr bwMode="auto">
            <a:xfrm rot="5400000" flipV="1">
              <a:off x="5878227" y="7895382"/>
              <a:ext cx="0" cy="14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6962017" y="5649492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6793577" y="5866060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6625137" y="5649494"/>
              <a:ext cx="72000" cy="72000"/>
            </a:xfrm>
            <a:prstGeom prst="ellipse">
              <a:avLst/>
            </a:prstGeom>
            <a:solidFill>
              <a:srgbClr val="094162"/>
            </a:solidFill>
            <a:ln w="19050" cap="flat" cmpd="sng" algn="ctr">
              <a:solidFill>
                <a:srgbClr val="09416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4837483" y="7379584"/>
              <a:ext cx="72000" cy="720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xmlns="" id="{BBB061F0-4772-6B23-A80A-155C01804D36}"/>
                </a:ext>
              </a:extLst>
            </p:cNvPr>
            <p:cNvSpPr/>
            <p:nvPr/>
          </p:nvSpPr>
          <p:spPr bwMode="auto">
            <a:xfrm>
              <a:off x="4853525" y="7599489"/>
              <a:ext cx="72000" cy="720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5021967" y="7596152"/>
              <a:ext cx="72000" cy="720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4853527" y="7812720"/>
              <a:ext cx="72000" cy="720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D4351F1D-5AE0-6208-4381-AF5512DE8690}"/>
                </a:ext>
              </a:extLst>
            </p:cNvPr>
            <p:cNvSpPr/>
            <p:nvPr/>
          </p:nvSpPr>
          <p:spPr bwMode="auto">
            <a:xfrm>
              <a:off x="4685087" y="7596154"/>
              <a:ext cx="72000" cy="72000"/>
            </a:xfrm>
            <a:prstGeom prst="ellipse">
              <a:avLst/>
            </a:prstGeom>
            <a:noFill/>
            <a:ln w="254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4" name="直线连接符 103"/>
            <p:cNvCxnSpPr/>
            <p:nvPr/>
          </p:nvCxnSpPr>
          <p:spPr bwMode="auto">
            <a:xfrm flipV="1">
              <a:off x="4411579" y="5194953"/>
              <a:ext cx="2903621" cy="297047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矩形 112"/>
              <p:cNvSpPr/>
              <p:nvPr/>
            </p:nvSpPr>
            <p:spPr>
              <a:xfrm>
                <a:off x="1306116" y="5239951"/>
                <a:ext cx="4047647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𝑿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25.4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25.4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16" y="5239951"/>
                <a:ext cx="4047647" cy="819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1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40633" y="1088174"/>
                <a:ext cx="11951368" cy="5237271"/>
              </a:xfrm>
            </p:spPr>
            <p:txBody>
              <a:bodyPr/>
              <a:lstStyle/>
              <a:p>
                <a:pPr lvl="0">
                  <a:defRPr/>
                </a:pPr>
                <a:r>
                  <a:rPr lang="zh-CN" altLang="en-US" sz="3200" dirty="0" smtClean="0">
                    <a:sym typeface="+mn-ea"/>
                  </a:rPr>
                  <a:t>给出两类模式样本的特征</a:t>
                </a:r>
                <a:endParaRPr lang="en-US" altLang="zh-CN" sz="3200" dirty="0" smtClean="0">
                  <a:latin typeface="Times New Roman" panose="02020603050405020304" pitchFamily="18" charset="0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第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类：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 (-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5 -5)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(-5 -4)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(-4 -5)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(-5 -6)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(-6 -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5)</a:t>
                </a:r>
                <a:r>
                  <a:rPr lang="en-US" altLang="zh-CN" sz="2800" baseline="30000" dirty="0" smtClean="0">
                    <a:latin typeface="Times New Roman" panose="02020603050405020304" pitchFamily="18" charset="0"/>
                    <a:sym typeface="+mn-ea"/>
                  </a:rPr>
                  <a:t>T</a:t>
                </a:r>
                <a:endParaRPr lang="en-US" altLang="zh-CN" sz="2800" dirty="0">
                  <a:latin typeface="Times New Roman" panose="02020603050405020304" pitchFamily="18" charset="0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 第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2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sym typeface="+mn-ea"/>
                  </a:rPr>
                  <a:t>类：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 (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5 5)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(5 6)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(6 5)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(5 4)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sym typeface="+mn-ea"/>
                  </a:rPr>
                  <a:t>T</a:t>
                </a:r>
                <a:r>
                  <a:rPr lang="en-US" altLang="zh-CN" sz="2800" dirty="0">
                    <a:latin typeface="Times New Roman" panose="02020603050405020304" pitchFamily="18" charset="0"/>
                    <a:sym typeface="+mn-ea"/>
                  </a:rPr>
                  <a:t>, (4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sym typeface="+mn-ea"/>
                  </a:rPr>
                  <a:t>5)</a:t>
                </a:r>
                <a:r>
                  <a:rPr lang="en-US" altLang="zh-CN" sz="2800" baseline="30000" dirty="0" smtClean="0">
                    <a:latin typeface="Times New Roman" panose="02020603050405020304" pitchFamily="18" charset="0"/>
                    <a:sym typeface="+mn-ea"/>
                  </a:rPr>
                  <a:t>T</a:t>
                </a:r>
              </a:p>
              <a:p>
                <a:pPr lvl="1">
                  <a:defRPr/>
                </a:pPr>
                <a:endParaRPr lang="zh-CN" altLang="en-US" dirty="0">
                  <a:ea typeface="宋体" panose="02010600030101010101" pitchFamily="2" charset="-122"/>
                  <a:sym typeface="+mn-ea"/>
                </a:endParaRPr>
              </a:p>
              <a:p>
                <a:pPr lvl="0">
                  <a:defRPr/>
                </a:pP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 用</a:t>
                </a:r>
                <a:r>
                  <a:rPr lang="en-US" altLang="zh-CN" dirty="0" smtClean="0">
                    <a:cs typeface="微软雅黑" panose="020B0503020204020204" charset="-122"/>
                    <a:sym typeface="+mn-ea"/>
                  </a:rPr>
                  <a:t>PCA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降特征降至</a:t>
                </a:r>
                <a:r>
                  <a:rPr lang="en-US" altLang="zh-CN" dirty="0" smtClean="0">
                    <a:cs typeface="微软雅黑" panose="020B0503020204020204" charset="-122"/>
                    <a:sym typeface="+mn-ea"/>
                  </a:rPr>
                  <a:t>1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（</a:t>
                </a:r>
                <a:r>
                  <a:rPr lang="zh-CN" altLang="en-US" dirty="0">
                    <a:cs typeface="微软雅黑" panose="020B0503020204020204" charset="-122"/>
                    <a:sym typeface="+mn-ea"/>
                  </a:rPr>
                  <a:t>假定两类模式出现的概率相等</a:t>
                </a:r>
                <a:r>
                  <a:rPr lang="zh-CN" altLang="en-US" dirty="0" smtClean="0">
                    <a:cs typeface="微软雅黑" panose="020B0503020204020204" charset="-122"/>
                    <a:sym typeface="+mn-ea"/>
                  </a:rPr>
                  <a:t>）</a:t>
                </a:r>
                <a:endParaRPr lang="en-US" altLang="zh-CN" dirty="0" smtClean="0">
                  <a:cs typeface="微软雅黑" panose="020B0503020204020204" charset="-122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 smtClean="0">
                    <a:solidFill>
                      <a:srgbClr val="09405E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4.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计算协方差矩阵的特征值分解，得到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个特征值及其对应的特征向量</a:t>
                </a:r>
                <a:endParaRPr kumimoji="1" lang="en-US" altLang="zh-CN" sz="2800" dirty="0" smtClean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kumimoji="1" lang="en-US" altLang="zh-CN" sz="2800" dirty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endParaRPr kumimoji="1" lang="en-US" altLang="zh-CN" sz="2800" dirty="0"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>
                  <a:defRPr/>
                </a:pP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5.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 原始特征投影到第</a:t>
                </a:r>
                <a:r>
                  <a:rPr kumimoji="1" lang="en-US" altLang="zh-CN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1</a:t>
                </a:r>
                <a:r>
                  <a:rPr kumimoji="1" lang="zh-CN" altLang="en-US" sz="2800" dirty="0" smtClean="0">
                    <a:ea typeface="微软雅黑" panose="020B0503020204020204" charset="-122"/>
                    <a:cs typeface="Times New Roman" panose="02020603050405020304" pitchFamily="18" charset="0"/>
                  </a:rPr>
                  <a:t>个特征向量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，得到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40633" y="1088174"/>
                <a:ext cx="11951368" cy="5237271"/>
              </a:xfrm>
              <a:blipFill rotWithShape="0">
                <a:blip r:embed="rId3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PCA</a:t>
            </a:r>
            <a:endParaRPr kumimoji="1" lang="zh-CN" altLang="en-US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xmlns="" id="{6391D23B-62CB-D033-762E-6A455325DFE4}"/>
              </a:ext>
            </a:extLst>
          </p:cNvPr>
          <p:cNvCxnSpPr/>
          <p:nvPr/>
        </p:nvCxnSpPr>
        <p:spPr bwMode="auto">
          <a:xfrm flipV="1">
            <a:off x="8534400" y="2616232"/>
            <a:ext cx="3882190" cy="123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xmlns="" id="{E7F7780B-98A0-DDD0-683A-CD195388219B}"/>
              </a:ext>
            </a:extLst>
          </p:cNvPr>
          <p:cNvCxnSpPr/>
          <p:nvPr/>
        </p:nvCxnSpPr>
        <p:spPr bwMode="auto">
          <a:xfrm flipV="1">
            <a:off x="10503105" y="786063"/>
            <a:ext cx="34110" cy="34490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xmlns="" id="{C8C00A3C-4715-6D68-C38B-16A47C29A2F9}"/>
              </a:ext>
            </a:extLst>
          </p:cNvPr>
          <p:cNvCxnSpPr/>
          <p:nvPr/>
        </p:nvCxnSpPr>
        <p:spPr bwMode="auto">
          <a:xfrm flipV="1">
            <a:off x="9321191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xmlns="" id="{C46F6912-8673-9368-86CE-7A9A6C236A6E}"/>
              </a:ext>
            </a:extLst>
          </p:cNvPr>
          <p:cNvCxnSpPr/>
          <p:nvPr/>
        </p:nvCxnSpPr>
        <p:spPr bwMode="auto">
          <a:xfrm flipV="1">
            <a:off x="10957835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xmlns="" id="{FFD49B6D-069B-8951-12CD-C814F2C314D8}"/>
              </a:ext>
            </a:extLst>
          </p:cNvPr>
          <p:cNvCxnSpPr/>
          <p:nvPr/>
        </p:nvCxnSpPr>
        <p:spPr bwMode="auto">
          <a:xfrm flipV="1">
            <a:off x="11348774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xmlns="" id="{AA1628D5-FC35-0046-22A0-3C3828CFDD4F}"/>
              </a:ext>
            </a:extLst>
          </p:cNvPr>
          <p:cNvCxnSpPr/>
          <p:nvPr/>
        </p:nvCxnSpPr>
        <p:spPr bwMode="auto">
          <a:xfrm flipV="1">
            <a:off x="9712131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xmlns="" id="{CFC26E1D-B2D4-8DC8-339E-19DE54434F14}"/>
              </a:ext>
            </a:extLst>
          </p:cNvPr>
          <p:cNvCxnSpPr/>
          <p:nvPr/>
        </p:nvCxnSpPr>
        <p:spPr bwMode="auto">
          <a:xfrm flipV="1">
            <a:off x="10527138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xmlns="" id="{0918DC45-AA2D-58A6-AC2E-4AE221E86759}"/>
              </a:ext>
            </a:extLst>
          </p:cNvPr>
          <p:cNvCxnSpPr/>
          <p:nvPr/>
        </p:nvCxnSpPr>
        <p:spPr bwMode="auto">
          <a:xfrm flipV="1">
            <a:off x="10109695" y="248459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xmlns="" id="{A3274096-5142-C602-9418-C300848B185B}"/>
              </a:ext>
            </a:extLst>
          </p:cNvPr>
          <p:cNvCxnSpPr/>
          <p:nvPr/>
        </p:nvCxnSpPr>
        <p:spPr bwMode="auto">
          <a:xfrm rot="5400000" flipV="1">
            <a:off x="10600723" y="2146666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xmlns="" id="{6068E0E1-FE7F-11F8-4644-0568542BA9EB}"/>
              </a:ext>
            </a:extLst>
          </p:cNvPr>
          <p:cNvCxnSpPr/>
          <p:nvPr/>
        </p:nvCxnSpPr>
        <p:spPr bwMode="auto">
          <a:xfrm rot="5400000" flipV="1">
            <a:off x="10600723" y="1724652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xmlns="" id="{270BDD12-D69A-188E-6F9A-17AD558E04C8}"/>
              </a:ext>
            </a:extLst>
          </p:cNvPr>
          <p:cNvCxnSpPr/>
          <p:nvPr/>
        </p:nvCxnSpPr>
        <p:spPr bwMode="auto">
          <a:xfrm rot="5400000" flipV="1">
            <a:off x="10586584" y="1326145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xmlns="" id="{A4FEA739-1DF5-680C-0D13-A6DFB1B6D844}"/>
              </a:ext>
            </a:extLst>
          </p:cNvPr>
          <p:cNvCxnSpPr/>
          <p:nvPr/>
        </p:nvCxnSpPr>
        <p:spPr bwMode="auto">
          <a:xfrm flipH="1">
            <a:off x="10503105" y="2359897"/>
            <a:ext cx="293232" cy="29364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xmlns="" id="{264B45EE-1E01-0083-B5BB-1BF975F37F26}"/>
              </a:ext>
            </a:extLst>
          </p:cNvPr>
          <p:cNvCxnSpPr/>
          <p:nvPr/>
        </p:nvCxnSpPr>
        <p:spPr bwMode="auto">
          <a:xfrm flipH="1" flipV="1">
            <a:off x="10562594" y="2670371"/>
            <a:ext cx="268954" cy="23950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1477870" y="1326145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BB061F0-4772-6B23-A80A-155C01804D36}"/>
              </a:ext>
            </a:extLst>
          </p:cNvPr>
          <p:cNvSpPr/>
          <p:nvPr/>
        </p:nvSpPr>
        <p:spPr bwMode="auto">
          <a:xfrm>
            <a:off x="11493912" y="1546050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xmlns="" id="{FFD49B6D-069B-8951-12CD-C814F2C314D8}"/>
              </a:ext>
            </a:extLst>
          </p:cNvPr>
          <p:cNvCxnSpPr/>
          <p:nvPr/>
        </p:nvCxnSpPr>
        <p:spPr bwMode="auto">
          <a:xfrm flipV="1">
            <a:off x="11709720" y="2492621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xmlns="" id="{B461E692-0BC0-A2B2-92E0-FEE7A78079BB}"/>
              </a:ext>
            </a:extLst>
          </p:cNvPr>
          <p:cNvCxnSpPr/>
          <p:nvPr/>
        </p:nvCxnSpPr>
        <p:spPr bwMode="auto">
          <a:xfrm rot="5400000" flipV="1">
            <a:off x="10610808" y="2979109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xmlns="" id="{18932508-6768-C33F-40C3-6356DFEB8EB1}"/>
              </a:ext>
            </a:extLst>
          </p:cNvPr>
          <p:cNvCxnSpPr/>
          <p:nvPr/>
        </p:nvCxnSpPr>
        <p:spPr bwMode="auto">
          <a:xfrm rot="5400000" flipV="1">
            <a:off x="10567085" y="2581542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xmlns="" id="{86D5B824-6FD0-FD88-D995-6087610A57A0}"/>
              </a:ext>
            </a:extLst>
          </p:cNvPr>
          <p:cNvCxnSpPr/>
          <p:nvPr/>
        </p:nvCxnSpPr>
        <p:spPr bwMode="auto">
          <a:xfrm rot="5400000" flipV="1">
            <a:off x="10592703" y="337667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xmlns="" id="{270BDD12-D69A-188E-6F9A-17AD558E04C8}"/>
              </a:ext>
            </a:extLst>
          </p:cNvPr>
          <p:cNvCxnSpPr/>
          <p:nvPr/>
        </p:nvCxnSpPr>
        <p:spPr bwMode="auto">
          <a:xfrm rot="5400000" flipV="1">
            <a:off x="10578564" y="378860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1662354" y="1542713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1493914" y="1759281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1325474" y="1542715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9537820" y="3272805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BB061F0-4772-6B23-A80A-155C01804D36}"/>
              </a:ext>
            </a:extLst>
          </p:cNvPr>
          <p:cNvSpPr/>
          <p:nvPr/>
        </p:nvSpPr>
        <p:spPr bwMode="auto">
          <a:xfrm>
            <a:off x="9553862" y="3492710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9722304" y="3489373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9553864" y="3705941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9385424" y="3489375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4" name="直线连接符 103"/>
          <p:cNvCxnSpPr/>
          <p:nvPr/>
        </p:nvCxnSpPr>
        <p:spPr bwMode="auto">
          <a:xfrm flipV="1">
            <a:off x="9111916" y="1088174"/>
            <a:ext cx="2903621" cy="297047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矩形 112"/>
              <p:cNvSpPr/>
              <p:nvPr/>
            </p:nvSpPr>
            <p:spPr>
              <a:xfrm>
                <a:off x="1209864" y="4329234"/>
                <a:ext cx="4047647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25.4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25.4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64" y="4329234"/>
                <a:ext cx="4047647" cy="819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778776" y="4261351"/>
                <a:ext cx="4686796" cy="889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bg-BG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is-I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zh-CN" altLang="en-US" sz="28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bg-BG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28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776" y="4261351"/>
                <a:ext cx="4686796" cy="8899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2358" y="5565082"/>
                <a:ext cx="6322658" cy="1363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defRPr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第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1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类：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−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Times New Roman" charset="0"/>
                  <a:ea typeface="Times New Roman" charset="0"/>
                  <a:cs typeface="Times New Roman" charset="0"/>
                  <a:sym typeface="+mn-ea"/>
                </a:endParaRPr>
              </a:p>
              <a:p>
                <a:pPr lvl="1">
                  <a:defRPr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第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2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类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：   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zh-CN" altLang="en-US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   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9</m:t>
                        </m:r>
                      </m:num>
                      <m:den>
                        <m:r>
                          <a:rPr lang="zh-CN" altLang="en-US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zh-CN" altLang="en-US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     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9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zh-CN" altLang="en-US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，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,</m:t>
                    </m:r>
                    <m:r>
                      <a:rPr lang="zh-CN" altLang="en-US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  <a:sym typeface="+mn-ea"/>
                      </a:rPr>
                      <m:t>    </m:t>
                    </m:r>
                    <m:f>
                      <m:fPr>
                        <m:ctrlPr>
                          <a:rPr lang="bg-BG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  <a:sym typeface="+mn-ea"/>
                          </a:rPr>
                          <m:t>11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  <a:sym typeface="+mn-ea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altLang="zh-CN" sz="2800" baseline="30000" dirty="0">
                  <a:solidFill>
                    <a:srgbClr val="09405E"/>
                  </a:solidFill>
                  <a:latin typeface="Times New Roman" charset="0"/>
                  <a:ea typeface="Times New Roman" charset="0"/>
                  <a:cs typeface="Times New Roman" charset="0"/>
                  <a:sym typeface="+mn-ea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8" y="5565082"/>
                <a:ext cx="6322658" cy="1363450"/>
              </a:xfrm>
              <a:prstGeom prst="rect">
                <a:avLst/>
              </a:prstGeom>
              <a:blipFill rotWithShape="0">
                <a:blip r:embed="rId6"/>
                <a:stretch>
                  <a:fillRect t="-446" b="-2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xmlns="" id="{6391D23B-62CB-D033-762E-6A455325DFE4}"/>
              </a:ext>
            </a:extLst>
          </p:cNvPr>
          <p:cNvCxnSpPr/>
          <p:nvPr/>
        </p:nvCxnSpPr>
        <p:spPr bwMode="auto">
          <a:xfrm>
            <a:off x="7122695" y="6396060"/>
            <a:ext cx="4539659" cy="8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xmlns="" id="{C8C00A3C-4715-6D68-C38B-16A47C29A2F9}"/>
              </a:ext>
            </a:extLst>
          </p:cNvPr>
          <p:cNvCxnSpPr/>
          <p:nvPr/>
        </p:nvCxnSpPr>
        <p:spPr bwMode="auto">
          <a:xfrm flipV="1">
            <a:off x="7485797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xmlns="" id="{C46F6912-8673-9368-86CE-7A9A6C236A6E}"/>
              </a:ext>
            </a:extLst>
          </p:cNvPr>
          <p:cNvCxnSpPr/>
          <p:nvPr/>
        </p:nvCxnSpPr>
        <p:spPr bwMode="auto">
          <a:xfrm flipV="1">
            <a:off x="9122441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xmlns="" id="{FFD49B6D-069B-8951-12CD-C814F2C314D8}"/>
              </a:ext>
            </a:extLst>
          </p:cNvPr>
          <p:cNvCxnSpPr/>
          <p:nvPr/>
        </p:nvCxnSpPr>
        <p:spPr bwMode="auto">
          <a:xfrm flipV="1">
            <a:off x="9513380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xmlns="" id="{AA1628D5-FC35-0046-22A0-3C3828CFDD4F}"/>
              </a:ext>
            </a:extLst>
          </p:cNvPr>
          <p:cNvCxnSpPr/>
          <p:nvPr/>
        </p:nvCxnSpPr>
        <p:spPr bwMode="auto">
          <a:xfrm flipV="1">
            <a:off x="7876737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xmlns="" id="{CFC26E1D-B2D4-8DC8-339E-19DE54434F14}"/>
              </a:ext>
            </a:extLst>
          </p:cNvPr>
          <p:cNvCxnSpPr/>
          <p:nvPr/>
        </p:nvCxnSpPr>
        <p:spPr bwMode="auto">
          <a:xfrm flipV="1">
            <a:off x="8691744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xmlns="" id="{0918DC45-AA2D-58A6-AC2E-4AE221E86759}"/>
              </a:ext>
            </a:extLst>
          </p:cNvPr>
          <p:cNvCxnSpPr/>
          <p:nvPr/>
        </p:nvCxnSpPr>
        <p:spPr bwMode="auto">
          <a:xfrm flipV="1">
            <a:off x="8274301" y="621859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xmlns="" id="{FFD49B6D-069B-8951-12CD-C814F2C314D8}"/>
              </a:ext>
            </a:extLst>
          </p:cNvPr>
          <p:cNvCxnSpPr/>
          <p:nvPr/>
        </p:nvCxnSpPr>
        <p:spPr bwMode="auto">
          <a:xfrm flipV="1">
            <a:off x="9874326" y="6226615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xmlns="" id="{C46F6912-8673-9368-86CE-7A9A6C236A6E}"/>
              </a:ext>
            </a:extLst>
          </p:cNvPr>
          <p:cNvCxnSpPr/>
          <p:nvPr/>
        </p:nvCxnSpPr>
        <p:spPr bwMode="auto">
          <a:xfrm flipV="1">
            <a:off x="10718621" y="621057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xmlns="" id="{FFD49B6D-069B-8951-12CD-C814F2C314D8}"/>
              </a:ext>
            </a:extLst>
          </p:cNvPr>
          <p:cNvCxnSpPr/>
          <p:nvPr/>
        </p:nvCxnSpPr>
        <p:spPr bwMode="auto">
          <a:xfrm flipV="1">
            <a:off x="11109560" y="621057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xmlns="" id="{CFC26E1D-B2D4-8DC8-339E-19DE54434F14}"/>
              </a:ext>
            </a:extLst>
          </p:cNvPr>
          <p:cNvCxnSpPr/>
          <p:nvPr/>
        </p:nvCxnSpPr>
        <p:spPr bwMode="auto">
          <a:xfrm flipV="1">
            <a:off x="10287924" y="621057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xmlns="" id="{0918DC45-AA2D-58A6-AC2E-4AE221E86759}"/>
              </a:ext>
            </a:extLst>
          </p:cNvPr>
          <p:cNvCxnSpPr/>
          <p:nvPr/>
        </p:nvCxnSpPr>
        <p:spPr bwMode="auto">
          <a:xfrm flipV="1">
            <a:off x="9870481" y="6210573"/>
            <a:ext cx="0" cy="14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/>
          <p:cNvSpPr txBox="1"/>
          <p:nvPr/>
        </p:nvSpPr>
        <p:spPr>
          <a:xfrm>
            <a:off x="9379113" y="63291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0</a:t>
            </a:r>
            <a:endParaRPr kumimoji="1" lang="zh-CN" altLang="en-US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8186260" y="6300705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8049904" y="6292685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7905526" y="6292685"/>
            <a:ext cx="72000" cy="72000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0780865" y="6278871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0901181" y="6286893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D4351F1D-5AE0-6208-4381-AF5512DE8690}"/>
              </a:ext>
            </a:extLst>
          </p:cNvPr>
          <p:cNvSpPr/>
          <p:nvPr/>
        </p:nvSpPr>
        <p:spPr bwMode="auto">
          <a:xfrm>
            <a:off x="11029517" y="6286893"/>
            <a:ext cx="72000" cy="72000"/>
          </a:xfrm>
          <a:prstGeom prst="ellipse">
            <a:avLst/>
          </a:prstGeom>
          <a:solidFill>
            <a:srgbClr val="094162"/>
          </a:solidFill>
          <a:ln w="19050" cap="flat" cmpd="sng" algn="ctr">
            <a:solidFill>
              <a:srgbClr val="0941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9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原始维度不是非常大时表现良好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46567" y="1158555"/>
                <a:ext cx="1090900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如果原始维度非常大怎么办？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e.g.,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Images (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kumimoji="1"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pPr marL="800100" lvl="1" indent="-342900">
                  <a:buFont typeface="Wingdings" charset="2"/>
                  <a:buChar char="n"/>
                </a:pP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问题：协方差矩阵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的形状为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kumimoji="1"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1"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endParaRPr kumimoji="1" lang="en-US" altLang="zh-CN" sz="2800" b="0" dirty="0" smtClean="0">
                  <a:solidFill>
                    <a:srgbClr val="09405E"/>
                  </a:solidFill>
                  <a:latin typeface="Microsoft YaHei" charset="-122"/>
                  <a:ea typeface="Cambria Math" charset="0"/>
                  <a:cs typeface="Cambria Math" charset="0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=10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hr-HR" altLang="zh-CN" sz="28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</m:d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kumimoji="1"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kumimoji="1"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奇异值分解</a:t>
                </a:r>
                <a:r>
                  <a:rPr kumimoji="1"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(SVD)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可以帮忙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非常高效的算法</a:t>
                </a:r>
                <a:endParaRPr kumimoji="1"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Font typeface="Wingdings" charset="2"/>
                  <a:buChar char="n"/>
                </a:pPr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有一些实现可以直接找到最大的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个特征值对应的特征向量</a:t>
                </a:r>
                <a:endParaRPr kumimoji="1"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7" y="1158555"/>
                <a:ext cx="10909004" cy="3970318"/>
              </a:xfrm>
              <a:prstGeom prst="rect">
                <a:avLst/>
              </a:prstGeom>
              <a:blipFill rotWithShape="0">
                <a:blip r:embed="rId2"/>
                <a:stretch>
                  <a:fillRect l="-950" t="-1536" b="-3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61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 smtClean="0">
                <a:solidFill>
                  <a:srgbClr val="FFFFFF"/>
                </a:solidFill>
                <a:latin typeface="Noto Sans CJK JP Regular"/>
                <a:cs typeface="Noto Sans CJK JP Regular"/>
              </a:rPr>
              <a:t>附：矩阵的秩和迹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1115" y="1226235"/>
            <a:ext cx="11003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pc="250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2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1116" y="3538463"/>
                <a:ext cx="9090084" cy="907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70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给定矩阵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，矩阵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𝑨</m:t>
                    </m:r>
                  </m:oMath>
                </a14:m>
                <a:r>
                  <a:rPr lang="zh-CN" altLang="en-US" sz="2400" spc="-254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秩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是其最大线性无关行</a:t>
                </a:r>
                <a:r>
                  <a:rPr lang="en-US" altLang="zh-CN" sz="24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或列</a:t>
                </a:r>
                <a:r>
                  <a:rPr lang="en-US" altLang="zh-CN" sz="24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的数目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lnSpc>
                    <a:spcPct val="100000"/>
                  </a:lnSpc>
                  <a:spcBef>
                    <a:spcPts val="60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代表了由行或列向量张成的维度空间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16" y="3538463"/>
                <a:ext cx="9090084" cy="907941"/>
              </a:xfrm>
              <a:prstGeom prst="rect">
                <a:avLst/>
              </a:prstGeom>
              <a:blipFill rotWithShape="0">
                <a:blip r:embed="rId2"/>
                <a:stretch>
                  <a:fillRect l="-1073" t="-5369" b="-21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6619" y="4539252"/>
                <a:ext cx="7058146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en-US" altLang="zh-CN" sz="2600" kern="0" dirty="0" smtClean="0">
                    <a:solidFill>
                      <a:srgbClr val="09405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 Rank = Column Rank</a:t>
                </a:r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b="0" i="0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rank</m:t>
                    </m:r>
                    <m:r>
                      <a:rPr lang="en-US" altLang="zh-CN" sz="260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6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600" b="1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600" b="0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600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600" kern="0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600" i="0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rank</m:t>
                    </m:r>
                    <m:r>
                      <a:rPr lang="en-US" altLang="zh-CN" sz="26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600" b="1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600" b="1" i="1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6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600" i="1" kern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600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2600" i="0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rank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altLang="zh-CN" sz="2600" b="1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600" i="0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rank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 (</m:t>
                        </m:r>
                        <m:r>
                          <a:rPr lang="en-US" altLang="zh-CN" sz="2600" b="1" i="1" kern="0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600" i="1" kern="0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2600" i="1" ker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mr-IN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19" y="4539252"/>
                <a:ext cx="7058146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4"/>
          <p:cNvSpPr txBox="1"/>
          <p:nvPr/>
        </p:nvSpPr>
        <p:spPr>
          <a:xfrm>
            <a:off x="10255757" y="5355132"/>
            <a:ext cx="736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9405E"/>
                </a:solidFill>
                <a:latin typeface="Arial"/>
                <a:cs typeface="Arial"/>
              </a:rPr>
              <a:t>r</a:t>
            </a:r>
            <a:r>
              <a:rPr sz="2000" spc="-120" dirty="0">
                <a:solidFill>
                  <a:srgbClr val="09405E"/>
                </a:solidFill>
                <a:latin typeface="Arial"/>
                <a:cs typeface="Arial"/>
              </a:rPr>
              <a:t>ank=</a:t>
            </a:r>
            <a:r>
              <a:rPr sz="2000" spc="-100" dirty="0">
                <a:solidFill>
                  <a:srgbClr val="09405E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5940" y="6006167"/>
                <a:ext cx="74084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z="2400" spc="25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400" spc="-1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矩阵的</a:t>
                </a:r>
                <a:r>
                  <a:rPr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迹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：方阵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9405E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kern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tr</m:t>
                    </m:r>
                    <m:r>
                      <a:rPr lang="en-US" altLang="zh-CN" sz="24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400" b="1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i="1" kern="0" dirty="0">
                        <a:solidFill>
                          <a:srgbClr val="09405E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是其对角线上元素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的和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0" y="6006167"/>
                <a:ext cx="740843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69" t="-106579" b="-1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888940" y="4515992"/>
                <a:ext cx="3243580" cy="749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0       2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−1    −1    </m:t>
                                </m:r>
                              </m:e>
                              <m:e>
                                <m:r>
                                  <a:rPr lang="en-US" altLang="zh-CN" sz="2400" i="1" dirty="0">
                                    <a:solidFill>
                                      <a:srgbClr val="09405E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0    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40" y="4515992"/>
                <a:ext cx="3243580" cy="749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902858" y="4487726"/>
                <a:ext cx="1740413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mr-IN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8" y="4487726"/>
                <a:ext cx="1740413" cy="8249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/>
          <p:nvPr/>
        </p:nvSpPr>
        <p:spPr>
          <a:xfrm>
            <a:off x="7404765" y="5360972"/>
            <a:ext cx="736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 smtClean="0">
                <a:solidFill>
                  <a:srgbClr val="09405E"/>
                </a:solidFill>
                <a:latin typeface="Arial"/>
                <a:cs typeface="Arial"/>
              </a:rPr>
              <a:t>r</a:t>
            </a:r>
            <a:r>
              <a:rPr sz="2000" spc="-120" dirty="0" smtClean="0">
                <a:solidFill>
                  <a:srgbClr val="09405E"/>
                </a:solidFill>
                <a:latin typeface="Arial"/>
                <a:cs typeface="Arial"/>
              </a:rPr>
              <a:t>ank=</a:t>
            </a:r>
            <a:r>
              <a:rPr lang="en-US" altLang="zh-CN" sz="2000" spc="-100" dirty="0">
                <a:solidFill>
                  <a:srgbClr val="09405E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97235" y="1777411"/>
                <a:ext cx="9817431" cy="1393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𝑨</m:t>
                      </m:r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mr-IN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235" y="1777411"/>
                <a:ext cx="9817431" cy="13934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9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矩阵分解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1404" y="1065095"/>
                <a:ext cx="11730595" cy="1192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spcBef>
                    <a:spcPts val="16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矩阵分解是将一个矩阵分解为几个矩阵的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乘法（类似整数的因数分解）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99085" indent="-286385">
                  <a:spcBef>
                    <a:spcPts val="15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高维矩阵的低秩近似 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为隐含向量的维数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04" y="1065095"/>
                <a:ext cx="11730595" cy="1192955"/>
              </a:xfrm>
              <a:prstGeom prst="rect">
                <a:avLst/>
              </a:prstGeom>
              <a:blipFill rotWithShape="0">
                <a:blip r:embed="rId2"/>
                <a:stretch>
                  <a:fillRect l="-1143" t="-5641" b="-1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7"/>
          <p:cNvSpPr/>
          <p:nvPr/>
        </p:nvSpPr>
        <p:spPr>
          <a:xfrm>
            <a:off x="1538353" y="2535758"/>
            <a:ext cx="5117627" cy="3865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5004" y="5903878"/>
                <a:ext cx="7794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004" y="5903878"/>
                <a:ext cx="77944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30710" y="5861348"/>
                <a:ext cx="8413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710" y="5861348"/>
                <a:ext cx="84138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315486" y="3407735"/>
                <a:ext cx="81253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486" y="3407735"/>
                <a:ext cx="81253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1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特征分解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0363" y="1235783"/>
                <a:ext cx="11227981" cy="2562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840"/>
                  </a:spcBef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 输入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：方阵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800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𝑴</m:t>
                        </m:r>
                        <m:r>
                          <a:rPr lang="en-US" altLang="zh-CN" sz="2800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lang="en-US" altLang="zh-CN" sz="2800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特征向量和特征值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endParaRPr lang="en-US" altLang="zh-CN" sz="2800" b="1" i="1" dirty="0" smtClean="0">
                  <a:solidFill>
                    <a:srgbClr val="09405E"/>
                  </a:solidFill>
                  <a:latin typeface="Microsoft YaHei" charset="-122"/>
                </a:endParaRPr>
              </a:p>
              <a:p>
                <a:pPr marL="920750" lvl="1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spc="-13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的特征向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量</a:t>
                </a:r>
                <a:r>
                  <a:rPr lang="zh-CN" altLang="en-US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对应的特征值</a:t>
                </a:r>
                <a:r>
                  <a:rPr lang="en-US" altLang="zh-CN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𝑽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𝑰</m:t>
                    </m:r>
                  </m:oMath>
                </a14:m>
                <a:endParaRPr lang="en-US" altLang="zh-CN" sz="2800" i="1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分解（对角化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）：</a:t>
                </a:r>
                <a:r>
                  <a:rPr lang="zh-CN" altLang="en-US" sz="2800" spc="-39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𝑨</m:t>
                        </m:r>
                        <m:r>
                          <m:rPr>
                            <m:nor/>
                          </m:rPr>
                          <a:rPr lang="en-US" altLang="zh-CN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2800" b="1" i="1" spc="-1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  <m:r>
                          <a:rPr lang="zh-CN" altLang="en-US" sz="2800" b="1" i="1" spc="-10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𝜦</m:t>
                        </m:r>
                        <m:r>
                          <a:rPr lang="en-US" altLang="zh-CN" sz="2800" b="1" i="1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𝑽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800" spc="-5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3" y="1235783"/>
                <a:ext cx="11227981" cy="2562240"/>
              </a:xfrm>
              <a:prstGeom prst="rect">
                <a:avLst/>
              </a:prstGeom>
              <a:blipFill rotWithShape="0">
                <a:blip r:embed="rId2"/>
                <a:stretch>
                  <a:fillRect l="-1194" t="-381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1290853" y="3942402"/>
            <a:ext cx="6267008" cy="2605622"/>
            <a:chOff x="1387106" y="3798023"/>
            <a:chExt cx="6267008" cy="26056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106" y="3866901"/>
              <a:ext cx="6267008" cy="2520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5177373" y="3866901"/>
                  <a:ext cx="50238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0" spc="-1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𝚲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373" y="3866901"/>
                  <a:ext cx="50238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845085" y="3798023"/>
                  <a:ext cx="575779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-395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𝑨</m:t>
                          </m:r>
                          <m:r>
                            <m:rPr>
                              <m:nor/>
                            </m:rPr>
                            <a:rPr lang="zh-CN" altLang="en-US" sz="2800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en-US" altLang="zh-CN" sz="2800" b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8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800" b="1" i="1" spc="-1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𝐕</m:t>
                          </m:r>
                          <m:r>
                            <a:rPr lang="zh-CN" altLang="en-US" sz="2800" b="1" i="1" spc="-1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                </m:t>
                          </m:r>
                          <m:r>
                            <a:rPr lang="zh-CN" altLang="en-US" sz="2800" b="1" i="1" spc="-1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r>
                            <a:rPr lang="zh-CN" altLang="en-US" sz="2800" b="1" i="1" spc="-1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       </m:t>
                          </m:r>
                          <m:r>
                            <a:rPr lang="en-US" altLang="zh-CN" sz="2800" b="1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800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</m:oMath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085" y="3798023"/>
                  <a:ext cx="575779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3435884" y="5679745"/>
                  <a:ext cx="1208664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</a:t>
                  </a:r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向</a:t>
                  </a:r>
                  <a:r>
                    <a:rPr lang="zh-CN" altLang="en-US" sz="2000" spc="-15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量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4" y="5679745"/>
                  <a:ext cx="1208664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556" t="-5172" r="-5051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394216" y="5679745"/>
                  <a:ext cx="1208664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</a:t>
                  </a:r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向</a:t>
                  </a:r>
                  <a:r>
                    <a:rPr lang="zh-CN" altLang="en-US" sz="2000" spc="-15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量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216" y="5679745"/>
                  <a:ext cx="1208664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556" t="-5172" r="-5051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915050" y="5695759"/>
                  <a:ext cx="954107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</a:t>
                  </a:r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值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050" y="5695759"/>
                  <a:ext cx="954107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369" t="-4310" r="-6369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37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奇异值分解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2893" y="1270803"/>
                <a:ext cx="908020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输入</a:t>
                </a: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2800" b="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800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en-US" altLang="zh-CN" sz="2800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SVD</a:t>
                </a:r>
                <a:r>
                  <a:rPr lang="zh-CN" altLang="en-US" sz="28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  <m:r>
                      <a:rPr lang="en-US" altLang="zh-CN" sz="2800" i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800" b="1" i="1" kern="0" dirty="0" smtClean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𝜮</m:t>
                    </m:r>
                    <m:sSup>
                      <m:s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800" i="1" spc="-5" dirty="0">
                  <a:solidFill>
                    <a:srgbClr val="093E5D"/>
                  </a:solidFill>
                  <a:latin typeface="Cambria Math" charset="0"/>
                  <a:cs typeface="Noto Sans CJK JP Regular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zh-CN" altLang="en-US" sz="2800" spc="-5" dirty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R="5080" algn="r">
                  <a:lnSpc>
                    <a:spcPts val="2055"/>
                  </a:lnSpc>
                </a:pP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3" y="1270803"/>
                <a:ext cx="9080205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1075" t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0"/>
              <p:cNvSpPr txBox="1"/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800" b="1" i="1" kern="0" dirty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mr-IN" altLang="zh-CN" sz="2800" b="0" i="0" kern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2800" b="0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mr-IN" sz="2800" dirty="0">
                  <a:solidFill>
                    <a:srgbClr val="09405E"/>
                  </a:solidFill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8"/>
              <p:cNvSpPr txBox="1"/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sz="2400" spc="-2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400" spc="-21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奇异值，</a:t>
                </a:r>
                <a14:m>
                  <m:oMath xmlns:m="http://schemas.openxmlformats.org/officeDocument/2006/math"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𝑅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min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  <a:blipFill rotWithShape="0">
                <a:blip r:embed="rId4"/>
                <a:stretch>
                  <a:fillRect l="-4895" t="-20635" b="-4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7256" y="4549519"/>
                <a:ext cx="7002762" cy="1418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、</m:t>
                        </m:r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对应的奇异向量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𝑼</m:t>
                        </m:r>
                      </m:e>
                      <m:sup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𝐓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𝑰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i="1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i="1" spc="7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800" i="1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  <m:r>
                      <m:rPr>
                        <m:nor/>
                      </m:rPr>
                      <a:rPr lang="zh-CN" altLang="en-US" sz="2800" i="1" spc="-10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spc="-22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800" spc="-12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i="1" spc="-5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𝐈</m:t>
                    </m:r>
                    <m:r>
                      <m:rPr>
                        <m:nor/>
                      </m:rPr>
                      <a:rPr lang="zh-CN" altLang="en-US" sz="2800" b="0" i="1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   </m:t>
                    </m:r>
                    <m:r>
                      <m:rPr>
                        <m:nor/>
                      </m:rPr>
                      <a:rPr lang="en-US" altLang="zh-CN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: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  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i="1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是正交矩阵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6" y="4549519"/>
                <a:ext cx="7002762" cy="1418722"/>
              </a:xfrm>
              <a:prstGeom prst="rect">
                <a:avLst/>
              </a:prstGeom>
              <a:blipFill rotWithShape="0">
                <a:blip r:embed="rId5"/>
                <a:stretch>
                  <a:fillRect t="-2575" b="-1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718" y="1058875"/>
            <a:ext cx="5360482" cy="194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5251" y="2691451"/>
                <a:ext cx="87107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51" y="2691451"/>
                <a:ext cx="87107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648837" y="2697860"/>
                <a:ext cx="91134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837" y="2697860"/>
                <a:ext cx="91134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9729937" y="2726400"/>
                <a:ext cx="86466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sz="2000" b="1" i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37" y="2726400"/>
                <a:ext cx="86466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953094" y="2725184"/>
                <a:ext cx="843629" cy="4108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1" i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i="0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094" y="2725184"/>
                <a:ext cx="843629" cy="410818"/>
              </a:xfrm>
              <a:prstGeom prst="rect">
                <a:avLst/>
              </a:prstGeom>
              <a:blipFill rotWithShape="0">
                <a:blip r:embed="rId1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9675628" y="2333105"/>
            <a:ext cx="1020725" cy="291803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特征值或奇异值的物理意义</a:t>
            </a:r>
            <a:endParaRPr lang="zh-CN" altLang="en-US" dirty="0"/>
          </a:p>
        </p:txBody>
      </p:sp>
      <p:sp>
        <p:nvSpPr>
          <p:cNvPr id="4" name="object 7"/>
          <p:cNvSpPr/>
          <p:nvPr/>
        </p:nvSpPr>
        <p:spPr>
          <a:xfrm>
            <a:off x="1240455" y="2661223"/>
            <a:ext cx="4283964" cy="4020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858779" y="1333369"/>
            <a:ext cx="6096000" cy="10438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9105" indent="-446405">
              <a:lnSpc>
                <a:spcPct val="100000"/>
              </a:lnSpc>
              <a:spcBef>
                <a:spcPts val="785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从统计的角度：方</a:t>
            </a:r>
            <a:r>
              <a:rPr lang="zh-CN" altLang="en-US" sz="2800" spc="-1739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差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9105" indent="-446405">
              <a:lnSpc>
                <a:spcPct val="100000"/>
              </a:lnSpc>
              <a:spcBef>
                <a:spcPts val="690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从物理的角度：能</a:t>
            </a:r>
            <a:r>
              <a:rPr lang="zh-CN" altLang="en-US" sz="2800" spc="-1755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量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7941"/>
            <a:ext cx="4292880" cy="38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 smtClean="0"/>
              <a:t>连续的数值型特征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 smtClean="0"/>
              <a:t> 身高、价格、销量、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kumimoji="1" lang="en-US" altLang="zh-CN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 smtClean="0"/>
              <a:t>离散特征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类别型特征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性别、受教育程度、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kumimoji="1"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 smtClean="0"/>
              <a:t>地点型特征（视情况可作为连续特征或类别型特征对待）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en-US" altLang="zh-CN" dirty="0" smtClean="0"/>
              <a:t> IP</a:t>
            </a:r>
            <a:r>
              <a:rPr kumimoji="1" lang="zh-CN" altLang="en-US" dirty="0" smtClean="0"/>
              <a:t>地址、城市、经纬度、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kumimoji="1"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 smtClean="0"/>
              <a:t>时间型特征</a:t>
            </a:r>
            <a:r>
              <a:rPr kumimoji="1" lang="zh-CN" altLang="en-US" dirty="0"/>
              <a:t>（视情况可作为连续特征或类别型特征对待）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日期、星期、月份、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特征类型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奇异值向量的含义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89098" y="1242177"/>
                <a:ext cx="6465681" cy="1159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9105" indent="-446405">
                  <a:lnSpc>
                    <a:spcPct val="100000"/>
                  </a:lnSpc>
                  <a:spcBef>
                    <a:spcPts val="1655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𝑽</m:t>
                    </m:r>
                    <m:r>
                      <a:rPr lang="en-US" altLang="zh-CN" sz="2800" b="1" smtClean="0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800" b="1" spc="-2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的每个列或行代表一个方</a:t>
                </a:r>
                <a:r>
                  <a:rPr lang="zh-CN" altLang="en-US" sz="2800" spc="-17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9105" indent="-446405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59105" algn="l"/>
                    <a:tab pos="459740" algn="l"/>
                  </a:tabLst>
                </a:pPr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列</a:t>
                </a:r>
                <a:r>
                  <a:rPr lang="en-US" altLang="zh-CN" sz="2800" spc="-8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</a:t>
                </a:r>
                <a:r>
                  <a:rPr lang="en-US" altLang="zh-CN" sz="2800" spc="-8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之间相互正交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8" y="1242177"/>
                <a:ext cx="6465681" cy="1159292"/>
              </a:xfrm>
              <a:prstGeom prst="rect">
                <a:avLst/>
              </a:prstGeom>
              <a:blipFill rotWithShape="0">
                <a:blip r:embed="rId2"/>
                <a:stretch>
                  <a:fillRect l="-1979" t="-5789" b="-1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89098" y="2596633"/>
                <a:ext cx="11465835" cy="555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459105" algn="l"/>
                  </a:tabLst>
                </a:pPr>
                <a:r>
                  <a:rPr lang="zh-CN" altLang="en-US" sz="2800" spc="27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果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我们把</a:t>
                </a:r>
                <a14:m>
                  <m:oMath xmlns:m="http://schemas.openxmlformats.org/officeDocument/2006/math">
                    <m:r>
                      <a:rPr lang="zh-CN" altLang="en-US" sz="2800" b="1" i="1" spc="-65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𝜮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异值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序排</a:t>
                </a:r>
                <a:r>
                  <a:rPr lang="zh-CN" altLang="en-US" sz="2800" spc="-2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列</a:t>
                </a:r>
                <a:r>
                  <a:rPr lang="en-US" altLang="zh-CN" sz="2800" spc="-7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5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并且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  <m:r>
                      <a:rPr lang="en-US" altLang="zh-CN" sz="2800" b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800" b="1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𝑽</m:t>
                    </m:r>
                    <m:r>
                      <a:rPr lang="en-US" altLang="zh-CN" sz="2800" b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Pr>
                      <m:e>
                        <m:r>
                          <a:rPr lang="en-US" altLang="zh-CN" sz="2800" b="1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𝒖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SupPr>
                      <m:e>
                        <m:r>
                          <a:rPr lang="en-US" altLang="zh-CN" sz="28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(</m:t>
                        </m:r>
                        <m:r>
                          <a:rPr lang="en-US" altLang="zh-CN" sz="2800" b="1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𝒗</m:t>
                        </m:r>
                      </m:e>
                      <m:sub>
                        <m:r>
                          <a:rPr lang="en-US" altLang="zh-CN" sz="28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T</m:t>
                        </m:r>
                      </m:sup>
                    </m:sSubSup>
                    <m:r>
                      <a:rPr lang="en-US" altLang="zh-CN" sz="2800" b="0" i="1" spc="-5" smtClean="0">
                        <a:solidFill>
                          <a:srgbClr val="093E5D"/>
                        </a:solidFill>
                        <a:latin typeface="Cambria Math" charset="0"/>
                        <a:cs typeface="Noto Sans CJK JP Regular"/>
                      </a:rPr>
                      <m:t>)</m:t>
                    </m:r>
                  </m:oMath>
                </a14:m>
                <a:r>
                  <a:rPr lang="zh-CN" altLang="en-US" sz="2800" spc="-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也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相应</a:t>
                </a:r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调</a:t>
                </a:r>
                <a:r>
                  <a:rPr lang="zh-CN" altLang="en-US" sz="28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整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8" y="2596633"/>
                <a:ext cx="11465835" cy="555473"/>
              </a:xfrm>
              <a:prstGeom prst="rect">
                <a:avLst/>
              </a:prstGeom>
              <a:blipFill rotWithShape="0">
                <a:blip r:embed="rId3"/>
                <a:stretch>
                  <a:fillRect l="-957" t="-12088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58778" y="3380478"/>
                <a:ext cx="7164231" cy="1410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spc="165" baseline="-21241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代表最大能量的方向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52" baseline="-21241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正交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的能量最大的方向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95"/>
                  </a:spcBef>
                  <a:buClr>
                    <a:srgbClr val="09405E"/>
                  </a:buClr>
                  <a:buFont typeface="Arial"/>
                  <a:buChar char="•"/>
                  <a:tabLst>
                    <a:tab pos="469900" algn="l"/>
                    <a:tab pos="4705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pc="-20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1" i="0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zh-CN" altLang="en-US" sz="2800" spc="-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pc="-2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800" b="1" i="1" spc="-2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交的能量最大的方向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8" y="3380478"/>
                <a:ext cx="7164231" cy="1410643"/>
              </a:xfrm>
              <a:prstGeom prst="rect">
                <a:avLst/>
              </a:prstGeom>
              <a:blipFill rotWithShape="0">
                <a:blip r:embed="rId4"/>
                <a:stretch>
                  <a:fillRect t="-4762" b="-1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5"/>
          <p:cNvSpPr/>
          <p:nvPr/>
        </p:nvSpPr>
        <p:spPr>
          <a:xfrm>
            <a:off x="8023009" y="3143386"/>
            <a:ext cx="3509771" cy="3339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12"/>
              <p:cNvSpPr txBox="1">
                <a:spLocks/>
              </p:cNvSpPr>
              <p:nvPr/>
            </p:nvSpPr>
            <p:spPr>
              <a:xfrm>
                <a:off x="8726984" y="1370417"/>
                <a:ext cx="2526200" cy="4514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2pPr>
                <a:lvl3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3pPr>
                <a:lvl4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4pPr>
                <a:lvl5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5pPr>
                <a:lvl6pPr marL="4572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6pPr>
                <a:lvl7pPr marL="9144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7pPr>
                <a:lvl8pPr marL="13716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8pPr>
                <a:lvl9pPr marL="18288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 Light" pitchFamily="34" charset="0"/>
                    <a:ea typeface="宋体" pitchFamily="2" charset="-122"/>
                  </a:defRPr>
                </a:lvl9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b="1" i="1" kern="0" spc="280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𝐀</m:t>
                      </m:r>
                      <m:r>
                        <m:rPr>
                          <m:nor/>
                        </m:rPr>
                        <a:rPr lang="mr-IN" altLang="zh-CN" sz="2800" b="1" kern="0" spc="280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= </m:t>
                      </m:r>
                      <m:r>
                        <m:rPr>
                          <m:nor/>
                        </m:rPr>
                        <a:rPr lang="zh-CN" altLang="en-US" sz="2800" b="1" kern="0" spc="-65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800" b="1" i="1" kern="0" spc="16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b="1" i="1" kern="0" spc="165" dirty="0">
                          <a:solidFill>
                            <a:srgbClr val="09405E"/>
                          </a:solidFill>
                          <a:latin typeface="DejaVu Sans"/>
                          <a:cs typeface="DejaVu Sans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b="1" i="1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altLang="zh-CN" sz="2800" b="1" i="1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 kern="0" spc="165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DejaVu Sans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sz="2800" b="1" kern="0" baseline="2777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84" y="1370417"/>
                <a:ext cx="2526200" cy="4514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0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90" dirty="0" smtClean="0">
                <a:latin typeface="Noto Sans CJK JP Regular"/>
                <a:cs typeface="Noto Sans CJK JP Regular"/>
              </a:rPr>
              <a:t>SVD</a:t>
            </a:r>
            <a:r>
              <a:rPr lang="zh-CN" altLang="en-US" spc="190" dirty="0">
                <a:latin typeface="Noto Sans CJK JP Regular"/>
                <a:cs typeface="Noto Sans CJK JP Regular"/>
              </a:rPr>
              <a:t> </a:t>
            </a:r>
            <a:r>
              <a:rPr lang="zh-CN" altLang="en-US" spc="190" dirty="0" smtClean="0">
                <a:latin typeface="Noto Sans CJK JP Regular"/>
                <a:cs typeface="Noto Sans CJK JP Regular"/>
              </a:rPr>
              <a:t> </a:t>
            </a:r>
            <a:r>
              <a:rPr lang="zh-CN" altLang="en-US" spc="190" dirty="0" smtClean="0">
                <a:latin typeface="Noto Sans CJK JP Regular"/>
                <a:cs typeface="Noto Sans CJK JP Regular"/>
                <a:sym typeface="Wingdings"/>
              </a:rPr>
              <a:t></a:t>
            </a:r>
            <a:r>
              <a:rPr lang="en-US" altLang="zh-CN" spc="190" dirty="0" smtClean="0">
                <a:latin typeface="Noto Sans CJK JP Regular"/>
                <a:cs typeface="Noto Sans CJK JP Regular"/>
                <a:sym typeface="Wingdings"/>
              </a:rPr>
              <a:t>   PCA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0362" y="1350563"/>
                <a:ext cx="10037135" cy="2561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9085" indent="-286385">
                  <a:lnSpc>
                    <a:spcPct val="100000"/>
                  </a:lnSpc>
                  <a:spcBef>
                    <a:spcPts val="15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成成分是</a:t>
                </a:r>
                <a14:m>
                  <m:oMath xmlns:m="http://schemas.openxmlformats.org/officeDocument/2006/math">
                    <m:r>
                      <a:rPr lang="zh-CN" altLang="en-US" sz="2800" b="1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</m:oMath>
                </a14:m>
                <a:r>
                  <a:rPr lang="zh-CN" altLang="en-US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</a:t>
                </a:r>
              </a:p>
              <a:p>
                <a:pPr marL="299085" indent="-286385">
                  <a:lnSpc>
                    <a:spcPct val="100000"/>
                  </a:lnSpc>
                  <a:spcBef>
                    <a:spcPts val="1440"/>
                  </a:spcBef>
                  <a:buFont typeface="Wingdings"/>
                  <a:buChar char="◼"/>
                  <a:tabLst>
                    <a:tab pos="299720" algn="l"/>
                  </a:tabLst>
                </a:pPr>
                <a:r>
                  <a:rPr lang="zh-CN" altLang="en-US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特别地</a:t>
                </a:r>
                <a:r>
                  <a:rPr lang="en-US" altLang="zh-CN" sz="2800" spc="1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endParaRPr lang="zh-CN" altLang="en-US" sz="2800" spc="1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lvl="1" indent="-190500">
                  <a:lnSpc>
                    <a:spcPct val="100000"/>
                  </a:lnSpc>
                  <a:spcBef>
                    <a:spcPts val="1800"/>
                  </a:spcBef>
                  <a:buFont typeface="Arial"/>
                  <a:buChar char="•"/>
                  <a:tabLst>
                    <a:tab pos="469900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b="1" i="1" spc="10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主成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</a:t>
                </a:r>
                <a:r>
                  <a:rPr lang="zh-CN" altLang="en-US" sz="28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就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800" b="1" i="1" spc="10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左奇异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9900" lvl="1" indent="-190500">
                  <a:spcBef>
                    <a:spcPts val="1800"/>
                  </a:spcBef>
                  <a:buFont typeface="Arial"/>
                  <a:buChar char="•"/>
                  <a:tabLst>
                    <a:tab pos="469900" algn="l"/>
                  </a:tabLst>
                </a:pP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i="1" spc="1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个特征值就是第</a:t>
                </a:r>
                <a14:m>
                  <m:oMath xmlns:m="http://schemas.openxmlformats.org/officeDocument/2006/math">
                    <m:r>
                      <a:rPr lang="en-US" altLang="zh-CN" sz="2800" i="1" spc="1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个奇异值的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</a:t>
                </a:r>
                <a:r>
                  <a:rPr lang="en-US" altLang="zh-CN" sz="2800" spc="-6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sz="2800" spc="-1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pc="-16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sz="2800" i="1" spc="-16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 spc="-16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b="0" i="1" spc="-165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800" b="0" i="1" spc="-16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i="1" spc="-16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b="0" i="1" spc="-16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</m:sub>
                      <m:sup>
                        <m:r>
                          <a:rPr lang="en-US" altLang="zh-CN" sz="2800" b="0" i="1" spc="-16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800" spc="1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2" y="1350563"/>
                <a:ext cx="10037135" cy="2561086"/>
              </a:xfrm>
              <a:prstGeom prst="rect">
                <a:avLst/>
              </a:prstGeom>
              <a:blipFill rotWithShape="0">
                <a:blip r:embed="rId2"/>
                <a:stretch>
                  <a:fillRect l="-1337" t="-2619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993852" y="1231679"/>
                <a:ext cx="2516458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32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2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sz="32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X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32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32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32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32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3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CN" altLang="en-US" sz="32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  <m:r>
                            <a:rPr lang="en-US" altLang="zh-CN" sz="32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2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32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852" y="1231679"/>
                <a:ext cx="2516458" cy="5936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82077" y="4803521"/>
                <a:ext cx="4403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077" y="4803521"/>
                <a:ext cx="44037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323452" y="4328348"/>
                <a:ext cx="3516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452" y="4328348"/>
                <a:ext cx="3516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326" y="4030533"/>
            <a:ext cx="5360482" cy="194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788091" y="4848100"/>
                <a:ext cx="3978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0" dirty="0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𝑿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91" y="4848100"/>
                <a:ext cx="39786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65659" y="5663109"/>
                <a:ext cx="9833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4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𝑫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659" y="5663109"/>
                <a:ext cx="98334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38295" y="5669518"/>
                <a:ext cx="98257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95" y="5669518"/>
                <a:ext cx="98257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081295" y="5659958"/>
                <a:ext cx="9631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sz="2400" b="1" i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4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295" y="5659958"/>
                <a:ext cx="963149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323502" y="5658742"/>
                <a:ext cx="977383" cy="474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502" y="5658742"/>
                <a:ext cx="977383" cy="474489"/>
              </a:xfrm>
              <a:prstGeom prst="rect">
                <a:avLst/>
              </a:prstGeom>
              <a:blipFill rotWithShape="0">
                <a:blip r:embed="rId11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788091" y="3917594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091" y="3917594"/>
                <a:ext cx="41152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530855" y="3943628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855" y="3943628"/>
                <a:ext cx="411523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4710" y="4803521"/>
                <a:ext cx="3924344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𝑺</m:t>
                      </m:r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/>
                        </a:rPr>
                        <m:t>𝑿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CN" altLang="en-US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𝑽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0" y="4803521"/>
                <a:ext cx="3924344" cy="53091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777353" y="5328042"/>
                <a:ext cx="1713994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800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sSup>
                        <m:sSupPr>
                          <m:ctrlPr>
                            <a:rPr lang="mr-IN" altLang="zh-CN" sz="28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𝚺</m:t>
                          </m:r>
                        </m:e>
                        <m:sup>
                          <m:r>
                            <a:rPr lang="en-US" altLang="zh-CN" sz="2800" b="0" i="0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53" y="5328042"/>
                <a:ext cx="1713994" cy="53091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1144" y="3955482"/>
                <a:ext cx="2225738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X</m:t>
                      </m:r>
                      <m:r>
                        <m:rPr>
                          <m:nor/>
                        </m:rPr>
                        <a:rPr lang="zh-CN" altLang="en-US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8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CN" altLang="en-US" sz="28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8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" y="3955482"/>
                <a:ext cx="2225738" cy="53091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146432" y="3943628"/>
                <a:ext cx="193745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mr-IN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𝑽</m:t>
                      </m:r>
                      <m:r>
                        <m:rPr>
                          <m:nor/>
                        </m:rPr>
                        <a:rPr lang="mr-IN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8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32" y="3943628"/>
                <a:ext cx="1937453" cy="53091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498639" y="6359169"/>
                <a:ext cx="1877052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charset="0"/>
                        </a:rPr>
                        <m:t>𝑺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𝑼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𝜦</m:t>
                      </m:r>
                      <m:sSup>
                        <m:sSupPr>
                          <m:ctrlPr>
                            <a:rPr lang="ar-AE" altLang="zh-CN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39" y="6359169"/>
                <a:ext cx="1877052" cy="53091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304710" y="593112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对比特征值分解：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b="1" dirty="0" smtClean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𝑿</m:t>
                    </m:r>
                    <m:r>
                      <a:rPr lang="en-US" altLang="zh-CN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,...,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zh-CN" altLang="en-US" dirty="0" smtClean="0"/>
                  <a:t>低维空间的维数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奇异值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</a:rPr>
                      <m:t>分解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b="1" i="1">
                        <a:latin typeface="Cambria Math"/>
                      </a:rPr>
                      <m:t>𝑿</m:t>
                    </m:r>
                    <m:r>
                      <a:rPr lang="en-US" altLang="zh-CN" sz="2800" b="0" i="1" smtClean="0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个奇异值对应的左奇异向量</a:t>
                </a:r>
                <a:r>
                  <a:rPr lang="en-US" altLang="zh-CN" sz="28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sSup>
                          <m:s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sSup>
                          <m:s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求解</a:t>
            </a:r>
            <a:r>
              <a:rPr lang="en-US" altLang="zh-CN" dirty="0" smtClean="0"/>
              <a:t>PCA(2)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9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用户指定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利用简单分类器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如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KNN)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通过交叉验证方式选择</a:t>
                </a:r>
                <a:endParaRPr lang="en-US" altLang="zh-CN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或者使用重建阈值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93F5D"/>
                        </a:solidFill>
                        <a:latin typeface="Cambria Math"/>
                      </a:rPr>
                      <m:t> </m:t>
                    </m:r>
                    <m:f>
                      <m:fPr>
                        <m:type m:val="lin"/>
                        <m:ctrlP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solidFill>
                                      <a:srgbClr val="093F5D"/>
                                    </a:solidFill>
                                    <a:latin typeface="Cambria Math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b="0" i="0" smtClean="0">
                        <a:solidFill>
                          <a:srgbClr val="093F5D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i="1">
                        <a:solidFill>
                          <a:srgbClr val="093F5D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i="1">
                        <a:solidFill>
                          <a:srgbClr val="093F5D"/>
                        </a:solidFill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zh-CN" altLang="en-US" dirty="0" smtClean="0">
                    <a:solidFill>
                      <a:srgbClr val="093F5D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93F5D"/>
                    </a:solidFill>
                  </a:rPr>
                  <a:t>(e.g.</a:t>
                </a:r>
                <a:r>
                  <a:rPr lang="zh-CN" altLang="en-US" dirty="0" smtClean="0">
                    <a:solidFill>
                      <a:srgbClr val="093F5D"/>
                    </a:solidFill>
                  </a:rPr>
                  <a:t> </a:t>
                </a:r>
                <a:r>
                  <a:rPr lang="zh-CN" altLang="mr-IN" spc="-5" dirty="0" smtClean="0">
                    <a:solidFill>
                      <a:srgbClr val="093E5D"/>
                    </a:solidFill>
                    <a:latin typeface="Noto Sans CJK JP Regular"/>
                    <a:cs typeface="Noto Sans CJK JP Regular"/>
                  </a:rPr>
                  <a:t>方差的</a:t>
                </a:r>
                <a:r>
                  <a:rPr lang="en-US" altLang="zh-CN" spc="-190" dirty="0" smtClean="0">
                    <a:latin typeface="Arial"/>
                    <a:cs typeface="Arial"/>
                  </a:rPr>
                  <a:t>9</a:t>
                </a:r>
                <a:r>
                  <a:rPr lang="mr-IN" altLang="zh-CN" spc="-190" dirty="0" smtClean="0">
                    <a:latin typeface="Arial"/>
                    <a:cs typeface="Arial"/>
                  </a:rPr>
                  <a:t>5%</a:t>
                </a:r>
                <a:r>
                  <a:rPr lang="en-US" altLang="zh-CN" dirty="0" smtClean="0">
                    <a:solidFill>
                      <a:srgbClr val="093F5D"/>
                    </a:solidFill>
                  </a:rPr>
                  <a:t>)</a:t>
                </a:r>
                <a:endParaRPr lang="zh-CN" altLang="en-US" dirty="0">
                  <a:solidFill>
                    <a:srgbClr val="093F5D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14"/>
          <p:cNvSpPr txBox="1"/>
          <p:nvPr/>
        </p:nvSpPr>
        <p:spPr>
          <a:xfrm>
            <a:off x="4095750" y="6012421"/>
            <a:ext cx="375285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MNIST</a:t>
            </a:r>
            <a:r>
              <a:rPr lang="zh-CN" altLang="en-US"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数据集主成分数目及对应方差之间的关系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46" y="3367487"/>
            <a:ext cx="3870703" cy="2595272"/>
          </a:xfrm>
          <a:prstGeom prst="rect">
            <a:avLst/>
          </a:prstGeom>
        </p:spPr>
      </p:pic>
      <p:sp>
        <p:nvSpPr>
          <p:cNvPr id="8" name="object 14"/>
          <p:cNvSpPr txBox="1"/>
          <p:nvPr/>
        </p:nvSpPr>
        <p:spPr>
          <a:xfrm>
            <a:off x="417095" y="4572265"/>
            <a:ext cx="299736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zh-CN" altLang="en-US"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sz="2600" dirty="0" smtClean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一般快速下降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46" y="3367487"/>
            <a:ext cx="3831156" cy="2635757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 bwMode="auto">
          <a:xfrm flipH="1">
            <a:off x="7962900" y="3886200"/>
            <a:ext cx="2057400" cy="190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491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74158" y="1147763"/>
                <a:ext cx="11617841" cy="5237271"/>
              </a:xfrm>
            </p:spPr>
            <p:txBody>
              <a:bodyPr/>
              <a:lstStyle/>
              <a:p>
                <a:pPr marL="463550" indent="-450850">
                  <a:lnSpc>
                    <a:spcPct val="100000"/>
                  </a:lnSpc>
                  <a:spcBef>
                    <a:spcPts val="166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特征脸</a:t>
                </a:r>
                <a:r>
                  <a:rPr lang="en-US" altLang="zh-CN" dirty="0">
                    <a:latin typeface="Noto Sans CJK JP Regular"/>
                    <a:cs typeface="Noto Sans CJK JP Regular"/>
                  </a:rPr>
                  <a:t>(</a:t>
                </a:r>
                <a:r>
                  <a:rPr lang="en-US" altLang="zh-CN" dirty="0" err="1">
                    <a:latin typeface="Noto Sans CJK JP Regular"/>
                    <a:cs typeface="Noto Sans CJK JP Regular"/>
                  </a:rPr>
                  <a:t>Eigenfaces</a:t>
                </a:r>
                <a:r>
                  <a:rPr lang="en-US" altLang="zh-CN" dirty="0">
                    <a:latin typeface="Noto Sans CJK JP Regular"/>
                    <a:cs typeface="Noto Sans CJK JP Regular"/>
                  </a:rPr>
                  <a:t>):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 一组特征向量作为脸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部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图像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基本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特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征</a:t>
                </a:r>
              </a:p>
              <a:p>
                <a:pPr marL="463550" indent="-450850">
                  <a:lnSpc>
                    <a:spcPct val="100000"/>
                  </a:lnSpc>
                  <a:spcBef>
                    <a:spcPts val="1565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spc="-30" dirty="0">
                    <a:latin typeface="Arial"/>
                    <a:cs typeface="Arial"/>
                  </a:rPr>
                  <a:t>:</a:t>
                </a:r>
                <a:endParaRPr lang="zh-CN" altLang="en-US" dirty="0">
                  <a:latin typeface="Arial"/>
                  <a:cs typeface="Arial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720"/>
                  </a:spcBef>
                  <a:buNone/>
                  <a:tabLst>
                    <a:tab pos="697865" algn="l"/>
                    <a:tab pos="8549640" algn="l"/>
                  </a:tabLst>
                </a:pPr>
                <a:r>
                  <a:rPr lang="en-US" altLang="zh-CN" spc="-100" dirty="0">
                    <a:latin typeface="Arial"/>
                    <a:cs typeface="Arial"/>
                  </a:rPr>
                  <a:t>1</a:t>
                </a:r>
                <a:r>
                  <a:rPr lang="en-US" altLang="zh-CN" spc="-100" dirty="0" smtClean="0">
                    <a:latin typeface="Arial"/>
                    <a:cs typeface="Arial"/>
                  </a:rPr>
                  <a:t>.</a:t>
                </a:r>
                <a:r>
                  <a:rPr lang="zh-CN" altLang="en-US" spc="-100" dirty="0" smtClean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pc="-100" dirty="0" smtClean="0">
                        <a:latin typeface="Cambria Math" charset="0"/>
                        <a:cs typeface="Arial"/>
                      </a:rPr>
                      <m:t>𝑁</m:t>
                    </m:r>
                  </m:oMath>
                </a14:m>
                <a:r>
                  <a:rPr lang="zh-CN" altLang="en-US" spc="-100" dirty="0" smtClean="0">
                    <a:latin typeface="Arial"/>
                    <a:cs typeface="Arial"/>
                  </a:rPr>
                  <a:t>个人脸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图像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集合</a:t>
                </a:r>
                <a:r>
                  <a:rPr lang="en-US" altLang="zh-CN" spc="-75" dirty="0">
                    <a:latin typeface="Arial"/>
                    <a:cs typeface="Arial"/>
                  </a:rPr>
                  <a:t>,</a:t>
                </a:r>
                <a:r>
                  <a:rPr lang="zh-CN" altLang="en-US" spc="-160" dirty="0">
                    <a:latin typeface="Arial"/>
                    <a:cs typeface="Arial"/>
                  </a:rPr>
                  <a:t> 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每个图像均表示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为一个</a:t>
                </a:r>
                <a14:m>
                  <m:oMath xmlns:m="http://schemas.openxmlformats.org/officeDocument/2006/math">
                    <m:r>
                      <a:rPr lang="en-US" altLang="zh-CN" i="1" spc="-275" dirty="0" smtClean="0">
                        <a:latin typeface="Cambria Math" charset="0"/>
                        <a:cs typeface="Arial"/>
                      </a:rPr>
                      <m:t>𝐷</m:t>
                    </m:r>
                  </m:oMath>
                </a14:m>
                <a:r>
                  <a:rPr lang="zh-CN" altLang="en-US" spc="-275" dirty="0" smtClean="0">
                    <a:latin typeface="Arial"/>
                    <a:cs typeface="Arial"/>
                  </a:rPr>
                  <a:t> 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维</a:t>
                </a:r>
                <a:r>
                  <a:rPr lang="zh-CN" altLang="en-US" spc="-15" dirty="0" smtClean="0">
                    <a:latin typeface="Noto Sans CJK JP Regular"/>
                    <a:cs typeface="Noto Sans CJK JP Regular"/>
                  </a:rPr>
                  <a:t>向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 charset="0"/>
                      </a:rPr>
                      <m:t>𝑿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74158" y="1147763"/>
                <a:ext cx="11617841" cy="5237271"/>
              </a:xfrm>
              <a:blipFill rotWithShape="0">
                <a:blip r:embed="rId2"/>
                <a:stretch>
                  <a:fillRect l="-1102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zh-CN" altLang="en-US" spc="19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114" dirty="0">
                <a:latin typeface="Microsoft YaHei" charset="-122"/>
                <a:ea typeface="Microsoft YaHei" charset="-122"/>
                <a:cs typeface="Microsoft YaHei" charset="-122"/>
              </a:rPr>
              <a:t>(1):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人脸识别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5" name="Picture 1" descr="C:\Users\fleture\AppData\Roaming\Tencent\Users\151706809\QQ\WinTemp\RichOle\C%PY_1H$6N6W]9DD8~Q98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29" y="3020555"/>
            <a:ext cx="6248400" cy="313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/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buFont typeface="+mj-lt"/>
                  <a:buAutoNum type="arabicPeriod" startAt="2"/>
                </a:pPr>
                <a:r>
                  <a:rPr lang="zh-CN" altLang="en-US" sz="2800" dirty="0" smtClean="0"/>
                  <a:t>计算平均人脸图像：</a:t>
                </a:r>
                <a:r>
                  <a:rPr lang="en-US" altLang="zh-CN" sz="2800" dirty="0" smtClean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b="0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zh-CN" altLang="en-US" sz="2800" dirty="0" smtClean="0"/>
                  <a:t>减去平均人脸图像，得到：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b="1" i="1" smtClean="0">
                        <a:latin typeface="Cambria Math" charset="0"/>
                      </a:rPr>
                      <m:t>  </m:t>
                    </m:r>
                    <m:r>
                      <a:rPr lang="en-US" altLang="zh-CN" sz="2800" b="1" i="1" smtClean="0">
                        <a:latin typeface="Cambria Math" charset="0"/>
                      </a:rPr>
                      <m:t>𝑿</m:t>
                    </m:r>
                    <m:r>
                      <a:rPr lang="en-US" altLang="zh-CN" sz="280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用于人脸识别：特征脸</a:t>
            </a:r>
            <a:endParaRPr lang="zh-CN" altLang="en-US" dirty="0"/>
          </a:p>
        </p:txBody>
      </p:sp>
      <p:pic>
        <p:nvPicPr>
          <p:cNvPr id="2049" name="Picture 1" descr="C:\Users\fleture\AppData\Roaming\Tencent\Users\151706809\QQ\WinTemp\RichOle\LIN~{G)G1`I`)}RGW3_BG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75" y="2532063"/>
            <a:ext cx="1858059" cy="20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buFont typeface="+mj-lt"/>
                  <a:buAutoNum type="arabicPeriod" startAt="4"/>
                </a:pP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计算协方差矩</a:t>
                </a:r>
                <a:r>
                  <a:rPr lang="zh-CN" altLang="en-US" sz="2800" spc="-10" dirty="0">
                    <a:latin typeface="Noto Sans CJK JP Regular"/>
                    <a:cs typeface="Noto Sans CJK JP Regular"/>
                  </a:rPr>
                  <a:t>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  <a:cs typeface="Noto Sans CJK JP Regular"/>
                      </a:rPr>
                      <m:t>𝑺</m:t>
                    </m:r>
                    <m:r>
                      <a:rPr lang="en-US" altLang="zh-CN" sz="2800">
                        <a:latin typeface="Cambria Math" charset="0"/>
                        <a:cs typeface="Noto Sans CJK JP Regular"/>
                      </a:rPr>
                      <m:t>=</m:t>
                    </m:r>
                    <m:r>
                      <a:rPr lang="en-US" altLang="zh-CN" sz="2800" b="1" i="1" smtClean="0">
                        <a:latin typeface="Cambria Math" charset="0"/>
                        <a:cs typeface="Noto Sans CJK JP Regular"/>
                      </a:rPr>
                      <m:t>𝑿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cs typeface="Noto Sans CJK JP Regular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charset="0"/>
                            <a:cs typeface="Noto Sans CJK JP Regular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charset="0"/>
                            <a:cs typeface="Noto Sans CJK JP Regular"/>
                          </a:rPr>
                          <m:t>T</m:t>
                        </m:r>
                      </m:sup>
                    </m:sSup>
                    <m:r>
                      <a:rPr lang="zh-CN" altLang="en-US" sz="2800" dirty="0">
                        <a:latin typeface="Cambria Math" charset="0"/>
                        <a:cs typeface="Noto Sans CJK JP Regular"/>
                      </a:rPr>
                      <m:t>的</m:t>
                    </m:r>
                    <m:r>
                      <m:rPr>
                        <m:nor/>
                      </m:rPr>
                      <a:rPr lang="zh-CN" altLang="en-US" sz="2800" dirty="0">
                        <a:latin typeface="Noto Sans CJK JP Regular"/>
                        <a:cs typeface="Noto Sans CJK JP Regular"/>
                      </a:rPr>
                      <m:t>特征值和特征向量</m:t>
                    </m:r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。特征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向量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被称作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特征脸，这些向量代表不同的人脸图片和均值脸最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不相同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的方向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43" y="3070018"/>
            <a:ext cx="6062919" cy="29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计算特征脸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选择主成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成分</a:t>
                </a:r>
                <a:r>
                  <a:rPr lang="zh-CN" altLang="en-US" sz="2800" spc="-40" dirty="0">
                    <a:latin typeface="Noto Sans CJK JP Regular"/>
                    <a:cs typeface="Noto Sans CJK JP Regular"/>
                  </a:rPr>
                  <a:t>：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例</a:t>
                </a:r>
                <a:r>
                  <a:rPr lang="zh-CN" altLang="en-US" sz="2800" spc="-5" dirty="0" smtClean="0">
                    <a:latin typeface="Noto Sans CJK JP Regular"/>
                    <a:cs typeface="Noto Sans CJK JP Regular"/>
                  </a:rPr>
                  <a:t>如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个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主成</a:t>
                </a:r>
                <a:r>
                  <a:rPr lang="zh-CN" altLang="en-US" sz="2800" dirty="0" smtClean="0">
                    <a:latin typeface="Noto Sans CJK JP Regular"/>
                    <a:cs typeface="Noto Sans CJK JP Regular"/>
                  </a:rPr>
                  <a:t>成分，根据</a:t>
                </a:r>
                <a:r>
                  <a:rPr lang="en-US" altLang="zh-CN" sz="2800" dirty="0"/>
                  <a:t>			                 </a:t>
                </a:r>
                <a:endParaRPr lang="en-US" altLang="zh-CN" sz="2800" dirty="0" smtClean="0"/>
              </a:p>
              <a:p>
                <a:pPr lv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 smtClean="0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800" b="0" i="1" smtClean="0">
                          <a:latin typeface="Cambria Math" charset="0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altLang="zh-CN" sz="2800" dirty="0"/>
              </a:p>
              <a:p>
                <a:pPr marL="527685" marR="5080" indent="-515620">
                  <a:spcBef>
                    <a:spcPts val="95"/>
                  </a:spcBef>
                  <a:tabLst>
                    <a:tab pos="527685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特征脸可以被用于表示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已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有的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和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新来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脸部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图</a:t>
                </a:r>
                <a:r>
                  <a:rPr lang="zh-CN" altLang="en-US" spc="-35" dirty="0">
                    <a:latin typeface="Noto Sans CJK JP Regular"/>
                    <a:cs typeface="Noto Sans CJK JP Regular"/>
                  </a:rPr>
                  <a:t>像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一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个新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dirty="0" smtClean="0">
                    <a:latin typeface="Noto Sans CJK JP Regular"/>
                    <a:cs typeface="Noto Sans CJK JP Regular"/>
                  </a:rPr>
                  <a:t>中心化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的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脸部头像可以被投影</a:t>
                </a:r>
                <a:r>
                  <a:rPr lang="zh-CN" altLang="en-US" spc="-10" dirty="0">
                    <a:latin typeface="Noto Sans CJK JP Regular"/>
                    <a:cs typeface="Noto Sans CJK JP Regular"/>
                  </a:rPr>
                  <a:t>到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特征</a:t>
                </a:r>
                <a:r>
                  <a:rPr lang="zh-CN" altLang="en-US" spc="5" dirty="0" smtClean="0">
                    <a:latin typeface="Noto Sans CJK JP Regular"/>
                    <a:cs typeface="Noto Sans CJK JP Regular"/>
                  </a:rPr>
                  <a:t>量。</a:t>
                </a:r>
                <a:endParaRPr lang="zh-CN" altLang="en-US" dirty="0">
                  <a:latin typeface="Noto Sans CJK JP Regular"/>
                  <a:cs typeface="Noto Sans CJK JP Regular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1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用于人脸识别</a:t>
            </a:r>
            <a:r>
              <a:rPr lang="en-US" altLang="zh-CN" spc="2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7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特征脸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8" y="1679005"/>
            <a:ext cx="5892800" cy="1415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3931874"/>
            <a:ext cx="5961531" cy="27737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13088" y="3251517"/>
            <a:ext cx="6831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取不同数目主成分得到</a:t>
            </a:r>
            <a:r>
              <a:rPr lang="zh-CN" altLang="en-US" sz="28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的重构人脸图像：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572090" y="1147763"/>
                <a:ext cx="55699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acc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      = </m:t>
                      </m:r>
                      <m:acc>
                        <m:accPr>
                          <m:chr m:val="̅"/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acc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  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090" y="1147763"/>
                <a:ext cx="556998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2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dirty="0"/>
              <a:t>鸢尾花数据集中原始特征有</a:t>
            </a:r>
            <a:r>
              <a:rPr lang="en-US" altLang="zh-CN" dirty="0"/>
              <a:t>4</a:t>
            </a:r>
            <a:r>
              <a:rPr lang="zh-CN" altLang="zh-CN" dirty="0"/>
              <a:t>维，特征之间的相关</a:t>
            </a:r>
            <a:r>
              <a:rPr lang="zh-CN" altLang="zh-CN" dirty="0" smtClean="0"/>
              <a:t>系数</a:t>
            </a:r>
            <a:r>
              <a:rPr lang="zh-CN" altLang="en-US" dirty="0" smtClean="0"/>
              <a:t>较大  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en-US" altLang="zh-CN" dirty="0" smtClean="0">
                <a:sym typeface="Wingdings"/>
              </a:rPr>
              <a:t> PCA</a:t>
            </a:r>
            <a:r>
              <a:rPr lang="zh-CN" altLang="en-US" dirty="0" smtClean="0">
                <a:sym typeface="Wingdings"/>
              </a:rPr>
              <a:t>降维可行</a:t>
            </a:r>
            <a:endParaRPr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例：鸢尾花分类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20" y="3139572"/>
            <a:ext cx="7823001" cy="2573923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8" y="2997516"/>
            <a:ext cx="3289583" cy="28580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8662736" y="3769894"/>
            <a:ext cx="2887579" cy="866273"/>
          </a:xfrm>
          <a:prstGeom prst="rect">
            <a:avLst/>
          </a:prstGeom>
          <a:noFill/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086888" y="4685715"/>
            <a:ext cx="1463428" cy="419269"/>
          </a:xfrm>
          <a:prstGeom prst="rect">
            <a:avLst/>
          </a:prstGeom>
          <a:noFill/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834479" cy="52372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虽然数值型特征输入是大多数机器学习模型能接受的输入，但有时候原始数值和模型假设不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吻合。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一些线性模型假设输入预输出之间是线性关系，但实际不符合线性假设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常用的数值型特征处理方法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多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项式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扩展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altLang="zh-CN" dirty="0" err="1" smtClean="0">
                <a:latin typeface="Courier New" charset="0"/>
              </a:rPr>
              <a:t>PolynomialFeatures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log</a:t>
            </a:r>
            <a:r>
              <a:rPr lang="zh-CN" altLang="en-US" dirty="0"/>
              <a:t>变换： </a:t>
            </a:r>
            <a:r>
              <a:rPr lang="zh-CN" altLang="en-US" dirty="0" smtClean="0"/>
              <a:t>np.log1p</a:t>
            </a:r>
            <a:r>
              <a:rPr lang="en-US" altLang="zh-CN" dirty="0" smtClean="0"/>
              <a:t>()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区间量化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zh-CN" altLang="en-US" dirty="0" smtClean="0"/>
              <a:t>二值化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缩放（第二次课）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 规范化</a:t>
            </a:r>
            <a:r>
              <a:rPr lang="zh-CN" altLang="en-US" dirty="0"/>
              <a:t>（第二次课）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数值型特征编码</a:t>
            </a:r>
          </a:p>
        </p:txBody>
      </p:sp>
      <p:sp>
        <p:nvSpPr>
          <p:cNvPr id="4" name="矩形 3"/>
          <p:cNvSpPr/>
          <p:nvPr/>
        </p:nvSpPr>
        <p:spPr>
          <a:xfrm>
            <a:off x="760181" y="6211669"/>
            <a:ext cx="10998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9405E"/>
                </a:solidFill>
              </a:rPr>
              <a:t>不会做特征工程的 </a:t>
            </a:r>
            <a:r>
              <a:rPr lang="en-US" altLang="zh-CN" b="1" dirty="0">
                <a:solidFill>
                  <a:srgbClr val="09405E"/>
                </a:solidFill>
              </a:rPr>
              <a:t>AI </a:t>
            </a:r>
            <a:r>
              <a:rPr lang="zh-CN" altLang="en-US" b="1" dirty="0">
                <a:solidFill>
                  <a:srgbClr val="09405E"/>
                </a:solidFill>
              </a:rPr>
              <a:t>研究员不是好数据科学家！上篇 </a:t>
            </a:r>
            <a:r>
              <a:rPr lang="en-US" altLang="zh-CN" b="1" dirty="0">
                <a:solidFill>
                  <a:srgbClr val="09405E"/>
                </a:solidFill>
              </a:rPr>
              <a:t>- </a:t>
            </a:r>
            <a:r>
              <a:rPr lang="zh-CN" altLang="en-US" b="1" dirty="0">
                <a:solidFill>
                  <a:srgbClr val="09405E"/>
                </a:solidFill>
              </a:rPr>
              <a:t>连续数据的处理方法</a:t>
            </a:r>
          </a:p>
          <a:p>
            <a:r>
              <a:rPr lang="zh-CN" altLang="en-US" dirty="0" smtClean="0">
                <a:solidFill>
                  <a:srgbClr val="09405E"/>
                </a:solidFill>
              </a:rPr>
              <a:t>https</a:t>
            </a:r>
            <a:r>
              <a:rPr lang="zh-CN" altLang="en-US" dirty="0">
                <a:solidFill>
                  <a:srgbClr val="09405E"/>
                </a:solidFill>
              </a:rPr>
              <a:t>://www.leiphone.com/news/201801/T9JlyTOAMxFZvWly.html</a:t>
            </a:r>
          </a:p>
        </p:txBody>
      </p:sp>
    </p:spTree>
    <p:extLst>
      <p:ext uri="{BB962C8B-B14F-4D97-AF65-F5344CB8AC3E}">
        <p14:creationId xmlns:p14="http://schemas.microsoft.com/office/powerpoint/2010/main" val="4754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dirty="0"/>
              <a:t>鸢尾花数据集中原始特征有</a:t>
            </a:r>
            <a:r>
              <a:rPr lang="en-US" altLang="zh-CN" dirty="0"/>
              <a:t>4</a:t>
            </a:r>
            <a:r>
              <a:rPr lang="zh-CN" altLang="zh-CN" dirty="0"/>
              <a:t>维，特征之间的相关</a:t>
            </a:r>
            <a:r>
              <a:rPr lang="zh-CN" altLang="zh-CN" dirty="0" smtClean="0"/>
              <a:t>系数</a:t>
            </a:r>
            <a:r>
              <a:rPr lang="zh-CN" altLang="en-US" dirty="0" smtClean="0"/>
              <a:t>较大  </a:t>
            </a:r>
            <a:r>
              <a:rPr lang="zh-CN" altLang="en-US" dirty="0" smtClean="0">
                <a:sym typeface="Wingdings"/>
              </a:rPr>
              <a:t></a:t>
            </a:r>
            <a:r>
              <a:rPr lang="en-US" altLang="zh-CN" dirty="0" smtClean="0">
                <a:sym typeface="Wingdings"/>
              </a:rPr>
              <a:t> PCA</a:t>
            </a:r>
            <a:r>
              <a:rPr lang="zh-CN" altLang="en-US" dirty="0" smtClean="0">
                <a:sym typeface="Wingdings"/>
              </a:rPr>
              <a:t>降维可行</a:t>
            </a:r>
            <a:endParaRPr lang="en-US" altLang="zh-CN" dirty="0">
              <a:sym typeface="Wingdings"/>
            </a:endParaRPr>
          </a:p>
          <a:p>
            <a:r>
              <a:rPr lang="zh-CN" altLang="zh-CN" dirty="0"/>
              <a:t>数据采用</a:t>
            </a:r>
            <a:r>
              <a:rPr lang="en-US" altLang="zh-CN" dirty="0"/>
              <a:t>PCA</a:t>
            </a:r>
            <a:r>
              <a:rPr lang="zh-CN" altLang="zh-CN" dirty="0"/>
              <a:t>降维后，再采用线性</a:t>
            </a:r>
            <a:r>
              <a:rPr lang="en-US" altLang="zh-CN" dirty="0"/>
              <a:t>SVM</a:t>
            </a:r>
            <a:r>
              <a:rPr lang="zh-CN" altLang="zh-CN" dirty="0"/>
              <a:t>分类器进行分类 </a:t>
            </a:r>
            <a:endParaRPr lang="en-US" altLang="zh-CN" dirty="0" smtClean="0"/>
          </a:p>
          <a:p>
            <a:r>
              <a:rPr lang="en-US" altLang="zh-CN" dirty="0"/>
              <a:t>10</a:t>
            </a:r>
            <a:r>
              <a:rPr lang="zh-CN" altLang="zh-CN" dirty="0"/>
              <a:t>折交叉验证的</a:t>
            </a:r>
            <a:r>
              <a:rPr lang="zh-CN" altLang="zh-CN" dirty="0" smtClean="0"/>
              <a:t>正确率</a:t>
            </a:r>
            <a:endParaRPr lang="en-US" altLang="zh-CN" dirty="0" smtClean="0"/>
          </a:p>
          <a:p>
            <a:r>
              <a:rPr lang="zh-CN" altLang="zh-CN" dirty="0"/>
              <a:t>只用</a:t>
            </a:r>
            <a:r>
              <a:rPr lang="en-US" altLang="zh-CN" dirty="0"/>
              <a:t>3</a:t>
            </a:r>
            <a:r>
              <a:rPr lang="zh-CN" altLang="zh-CN" dirty="0"/>
              <a:t>维特征的分类效果最</a:t>
            </a:r>
            <a:r>
              <a:rPr lang="zh-CN" altLang="zh-CN" dirty="0" smtClean="0"/>
              <a:t>好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</a:t>
            </a:r>
            <a:r>
              <a:rPr lang="zh-CN" altLang="zh-CN" sz="2800" dirty="0" smtClean="0"/>
              <a:t>降低</a:t>
            </a:r>
            <a:r>
              <a:rPr lang="zh-CN" altLang="zh-CN" sz="2800" dirty="0"/>
              <a:t>特征</a:t>
            </a:r>
            <a:r>
              <a:rPr lang="zh-CN" altLang="zh-CN" sz="2800" dirty="0" smtClean="0"/>
              <a:t>维度</a:t>
            </a:r>
            <a:r>
              <a:rPr lang="zh-CN" altLang="en-US" sz="2800" dirty="0"/>
              <a:t> </a:t>
            </a:r>
            <a:r>
              <a:rPr lang="zh-CN" altLang="en-US" sz="2800" dirty="0" smtClean="0">
                <a:sym typeface="Wingdings"/>
              </a:rPr>
              <a:t></a:t>
            </a:r>
            <a:r>
              <a:rPr lang="en-US" altLang="zh-CN" sz="2800" dirty="0" smtClean="0">
                <a:sym typeface="Wingdings"/>
              </a:rPr>
              <a:t> </a:t>
            </a:r>
            <a:r>
              <a:rPr lang="zh-CN" altLang="zh-CN" sz="2800" dirty="0" smtClean="0"/>
              <a:t>降低</a:t>
            </a:r>
            <a:r>
              <a:rPr lang="zh-CN" altLang="zh-CN" sz="2800" dirty="0"/>
              <a:t>分类器训练</a:t>
            </a:r>
            <a:r>
              <a:rPr lang="zh-CN" altLang="zh-CN" sz="2800" dirty="0" smtClean="0"/>
              <a:t>时间</a:t>
            </a:r>
            <a:endParaRPr lang="en-US" altLang="zh-CN" sz="2800" dirty="0" smtClean="0"/>
          </a:p>
          <a:p>
            <a:pPr lvl="1"/>
            <a:r>
              <a:rPr lang="en-US" altLang="zh-CN" sz="2800" dirty="0" smtClean="0"/>
              <a:t> </a:t>
            </a:r>
            <a:r>
              <a:rPr lang="zh-CN" altLang="zh-CN" sz="2800" dirty="0" smtClean="0"/>
              <a:t>对</a:t>
            </a:r>
            <a:r>
              <a:rPr lang="zh-CN" altLang="zh-CN" sz="2800" dirty="0"/>
              <a:t>分类</a:t>
            </a:r>
            <a:r>
              <a:rPr lang="zh-CN" altLang="zh-CN" sz="2800" dirty="0" smtClean="0"/>
              <a:t>正确率有提高</a:t>
            </a:r>
            <a:r>
              <a:rPr lang="zh-CN" altLang="en-US" sz="2800" dirty="0"/>
              <a:t>（</a:t>
            </a:r>
            <a:r>
              <a:rPr lang="zh-CN" altLang="zh-CN" sz="2800" dirty="0" smtClean="0"/>
              <a:t>去噪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  </a:t>
            </a:r>
            <a:endParaRPr lang="en-US" altLang="zh-CN" sz="2800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  <a:p>
            <a:endParaRPr kumimoji="1" lang="en-US" altLang="zh-CN" dirty="0" smtClean="0">
              <a:sym typeface="Wingding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例：鸢尾花分类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43" y="3471620"/>
            <a:ext cx="4911357" cy="34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PCA 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object 5"/>
          <p:cNvSpPr txBox="1">
            <a:spLocks noGrp="1"/>
          </p:cNvSpPr>
          <p:nvPr>
            <p:ph sz="quarter" idx="10"/>
          </p:nvPr>
        </p:nvSpPr>
        <p:spPr>
          <a:xfrm>
            <a:off x="630237" y="1147763"/>
            <a:ext cx="10752465" cy="4855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indent="-362585">
              <a:lnSpc>
                <a:spcPct val="100000"/>
              </a:lnSpc>
              <a:spcBef>
                <a:spcPts val="100"/>
              </a:spcBef>
              <a:buFont typeface="Wingdings"/>
              <a:buChar char="◼"/>
              <a:tabLst>
                <a:tab pos="375285" algn="l"/>
                <a:tab pos="37592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优</a:t>
            </a: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特征向量方法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没有额外要调节的参数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没有迭代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没有局部最小值</a:t>
            </a:r>
            <a:endParaRPr dirty="0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弱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只用了二阶统计</a:t>
            </a:r>
            <a:r>
              <a:rPr spc="-1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量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，不能处理高阶依赖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 smtClean="0">
                <a:solidFill>
                  <a:srgbClr val="093E5D"/>
                </a:solidFill>
                <a:latin typeface="Noto Sans CJK JP Regular"/>
                <a:cs typeface="Noto Sans CJK JP Regular"/>
              </a:rPr>
              <a:t>受限于线性投影</a:t>
            </a:r>
            <a:endParaRPr lang="en-US" dirty="0" smtClean="0">
              <a:solidFill>
                <a:srgbClr val="093E5D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7514915" y="3766398"/>
            <a:ext cx="3579398" cy="1921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1665069"/>
            <a:ext cx="11459577" cy="4479057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中的降维方法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5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数据探索性分析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数据预处理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bg1">
                    <a:lumMod val="65000"/>
                  </a:schemeClr>
                </a:solidFill>
              </a:rPr>
              <a:t>特征抽取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 smtClean="0"/>
              <a:t>特征选择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随机</a:t>
            </a:r>
            <a:r>
              <a:rPr kumimoji="1" lang="en-US" altLang="zh-CN" dirty="0" smtClean="0"/>
              <a:t> </a:t>
            </a:r>
          </a:p>
          <a:p>
            <a:pPr lvl="1"/>
            <a:r>
              <a:rPr kumimoji="1" lang="zh-CN" altLang="en-US" dirty="0" smtClean="0"/>
              <a:t> 手动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过滤式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包裹式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 嵌入式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特征工程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1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 bwMode="auto">
          <a:xfrm>
            <a:off x="3679662" y="3116924"/>
            <a:ext cx="6892085" cy="1350697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3679662" y="1528763"/>
            <a:ext cx="6892085" cy="135069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908" y="1720426"/>
            <a:ext cx="782816" cy="4193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7" name="文字方塊 3"/>
          <p:cNvSpPr txBox="1"/>
          <p:nvPr/>
        </p:nvSpPr>
        <p:spPr>
          <a:xfrm>
            <a:off x="849977" y="801787"/>
            <a:ext cx="1716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手工</a:t>
            </a:r>
            <a:endParaRPr lang="en-US" altLang="zh-CN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dirty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特征选择</a:t>
            </a:r>
            <a:endParaRPr lang="zh-TW" altLang="en-US" sz="2800" dirty="0">
              <a:solidFill>
                <a:srgbClr val="09405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橢圓 17"/>
          <p:cNvSpPr/>
          <p:nvPr/>
        </p:nvSpPr>
        <p:spPr>
          <a:xfrm>
            <a:off x="600327" y="1838403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1" name="文字方塊 20"/>
          <p:cNvSpPr txBox="1"/>
          <p:nvPr/>
        </p:nvSpPr>
        <p:spPr>
          <a:xfrm rot="5400000">
            <a:off x="753788" y="4031941"/>
            <a:ext cx="57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/>
              <a:t>…</a:t>
            </a:r>
            <a:endParaRPr lang="zh-TW" altLang="en-US" sz="2800" dirty="0"/>
          </a:p>
        </p:txBody>
      </p:sp>
      <p:cxnSp>
        <p:nvCxnSpPr>
          <p:cNvPr id="35" name="直线箭头连接符 34"/>
          <p:cNvCxnSpPr/>
          <p:nvPr/>
        </p:nvCxnSpPr>
        <p:spPr bwMode="auto">
          <a:xfrm flipV="1">
            <a:off x="1349705" y="3642119"/>
            <a:ext cx="67913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线连接符 39"/>
          <p:cNvCxnSpPr/>
          <p:nvPr/>
        </p:nvCxnSpPr>
        <p:spPr bwMode="auto">
          <a:xfrm>
            <a:off x="4926928" y="4293551"/>
            <a:ext cx="219877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线连接符 41"/>
          <p:cNvCxnSpPr/>
          <p:nvPr/>
        </p:nvCxnSpPr>
        <p:spPr bwMode="auto">
          <a:xfrm>
            <a:off x="3456203" y="2065419"/>
            <a:ext cx="18836" cy="31152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/>
          <p:cNvCxnSpPr/>
          <p:nvPr/>
        </p:nvCxnSpPr>
        <p:spPr bwMode="auto">
          <a:xfrm>
            <a:off x="3472784" y="2079409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圆角矩形 46"/>
          <p:cNvSpPr/>
          <p:nvPr/>
        </p:nvSpPr>
        <p:spPr bwMode="auto">
          <a:xfrm>
            <a:off x="4067089" y="1752510"/>
            <a:ext cx="1682849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159319" y="19049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子集选择</a:t>
            </a:r>
          </a:p>
        </p:txBody>
      </p:sp>
      <p:cxnSp>
        <p:nvCxnSpPr>
          <p:cNvPr id="49" name="直线箭头连接符 48"/>
          <p:cNvCxnSpPr/>
          <p:nvPr/>
        </p:nvCxnSpPr>
        <p:spPr bwMode="auto">
          <a:xfrm>
            <a:off x="5733407" y="2104979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圆角矩形 49"/>
          <p:cNvSpPr/>
          <p:nvPr/>
        </p:nvSpPr>
        <p:spPr bwMode="auto">
          <a:xfrm>
            <a:off x="6275015" y="1748897"/>
            <a:ext cx="1713187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289116" y="182247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</a:t>
            </a:r>
          </a:p>
        </p:txBody>
      </p:sp>
      <p:cxnSp>
        <p:nvCxnSpPr>
          <p:cNvPr id="52" name="直线箭头连接符 51"/>
          <p:cNvCxnSpPr/>
          <p:nvPr/>
        </p:nvCxnSpPr>
        <p:spPr bwMode="auto">
          <a:xfrm>
            <a:off x="7994708" y="2080998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圆角矩形 52"/>
          <p:cNvSpPr/>
          <p:nvPr/>
        </p:nvSpPr>
        <p:spPr bwMode="auto">
          <a:xfrm>
            <a:off x="8596551" y="1703790"/>
            <a:ext cx="1672563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590779" y="18193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性能评估</a:t>
            </a:r>
          </a:p>
        </p:txBody>
      </p:sp>
      <p:sp>
        <p:nvSpPr>
          <p:cNvPr id="56" name="圆角矩形 55"/>
          <p:cNvSpPr/>
          <p:nvPr/>
        </p:nvSpPr>
        <p:spPr bwMode="auto">
          <a:xfrm>
            <a:off x="3836824" y="1528763"/>
            <a:ext cx="2087564" cy="131746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174401" y="23850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过滤式</a:t>
            </a:r>
          </a:p>
        </p:txBody>
      </p:sp>
      <p:sp>
        <p:nvSpPr>
          <p:cNvPr id="62" name="圆角矩形 61"/>
          <p:cNvSpPr/>
          <p:nvPr/>
        </p:nvSpPr>
        <p:spPr bwMode="auto">
          <a:xfrm>
            <a:off x="4067089" y="3315221"/>
            <a:ext cx="1730821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59319" y="34676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子集选择</a:t>
            </a:r>
          </a:p>
        </p:txBody>
      </p:sp>
      <p:cxnSp>
        <p:nvCxnSpPr>
          <p:cNvPr id="64" name="直线箭头连接符 63"/>
          <p:cNvCxnSpPr/>
          <p:nvPr/>
        </p:nvCxnSpPr>
        <p:spPr bwMode="auto">
          <a:xfrm>
            <a:off x="5774409" y="3620437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圆角矩形 64"/>
          <p:cNvSpPr/>
          <p:nvPr/>
        </p:nvSpPr>
        <p:spPr bwMode="auto">
          <a:xfrm>
            <a:off x="6342724" y="3266542"/>
            <a:ext cx="1625077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304553" y="33863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模型训练</a:t>
            </a:r>
          </a:p>
        </p:txBody>
      </p:sp>
      <p:cxnSp>
        <p:nvCxnSpPr>
          <p:cNvPr id="67" name="直线箭头连接符 66"/>
          <p:cNvCxnSpPr/>
          <p:nvPr/>
        </p:nvCxnSpPr>
        <p:spPr bwMode="auto">
          <a:xfrm>
            <a:off x="7988202" y="3620437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圆角矩形 67"/>
          <p:cNvSpPr/>
          <p:nvPr/>
        </p:nvSpPr>
        <p:spPr bwMode="auto">
          <a:xfrm>
            <a:off x="8579463" y="3315220"/>
            <a:ext cx="1689651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27756" y="34032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性能评估</a:t>
            </a:r>
          </a:p>
        </p:txBody>
      </p:sp>
      <p:sp>
        <p:nvSpPr>
          <p:cNvPr id="70" name="圆角矩形 69"/>
          <p:cNvSpPr/>
          <p:nvPr/>
        </p:nvSpPr>
        <p:spPr bwMode="auto">
          <a:xfrm>
            <a:off x="3836824" y="3123557"/>
            <a:ext cx="4214766" cy="131746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300082" y="278596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包裹式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3679662" y="4685484"/>
            <a:ext cx="6892085" cy="1350697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cxnSp>
        <p:nvCxnSpPr>
          <p:cNvPr id="75" name="直线箭头连接符 74"/>
          <p:cNvCxnSpPr/>
          <p:nvPr/>
        </p:nvCxnSpPr>
        <p:spPr bwMode="auto">
          <a:xfrm>
            <a:off x="3472784" y="5162553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圆角矩形 75"/>
          <p:cNvSpPr/>
          <p:nvPr/>
        </p:nvSpPr>
        <p:spPr bwMode="auto">
          <a:xfrm>
            <a:off x="4067089" y="4835654"/>
            <a:ext cx="1730821" cy="697211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159319" y="49880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子集选择</a:t>
            </a:r>
          </a:p>
        </p:txBody>
      </p:sp>
      <p:cxnSp>
        <p:nvCxnSpPr>
          <p:cNvPr id="78" name="直线箭头连接符 77"/>
          <p:cNvCxnSpPr/>
          <p:nvPr/>
        </p:nvCxnSpPr>
        <p:spPr bwMode="auto">
          <a:xfrm>
            <a:off x="5798848" y="5207306"/>
            <a:ext cx="59430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圆角矩形 78"/>
          <p:cNvSpPr/>
          <p:nvPr/>
        </p:nvSpPr>
        <p:spPr bwMode="auto">
          <a:xfrm>
            <a:off x="6364209" y="4812712"/>
            <a:ext cx="2687141" cy="908205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686224" y="4820854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模型训练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与性能评估</a:t>
            </a:r>
          </a:p>
        </p:txBody>
      </p:sp>
      <p:sp>
        <p:nvSpPr>
          <p:cNvPr id="84" name="圆角矩形 83"/>
          <p:cNvSpPr/>
          <p:nvPr/>
        </p:nvSpPr>
        <p:spPr bwMode="auto">
          <a:xfrm>
            <a:off x="3836823" y="4692117"/>
            <a:ext cx="6141365" cy="131746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903314" y="563355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嵌入式</a:t>
            </a:r>
          </a:p>
        </p:txBody>
      </p:sp>
      <p:cxnSp>
        <p:nvCxnSpPr>
          <p:cNvPr id="90" name="直线连接符 89"/>
          <p:cNvCxnSpPr>
            <a:stCxn id="65" idx="2"/>
          </p:cNvCxnSpPr>
          <p:nvPr/>
        </p:nvCxnSpPr>
        <p:spPr bwMode="auto">
          <a:xfrm flipH="1">
            <a:off x="7125704" y="3963753"/>
            <a:ext cx="0" cy="3458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线箭头连接符 95"/>
          <p:cNvCxnSpPr>
            <a:endCxn id="62" idx="2"/>
          </p:cNvCxnSpPr>
          <p:nvPr/>
        </p:nvCxnSpPr>
        <p:spPr bwMode="auto">
          <a:xfrm flipV="1">
            <a:off x="4926928" y="4012432"/>
            <a:ext cx="0" cy="2811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线连接符 96"/>
          <p:cNvCxnSpPr/>
          <p:nvPr/>
        </p:nvCxnSpPr>
        <p:spPr bwMode="auto">
          <a:xfrm>
            <a:off x="4916965" y="5897578"/>
            <a:ext cx="2656565" cy="160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线连接符 97"/>
          <p:cNvCxnSpPr/>
          <p:nvPr/>
        </p:nvCxnSpPr>
        <p:spPr bwMode="auto">
          <a:xfrm flipH="1">
            <a:off x="7573530" y="5690783"/>
            <a:ext cx="0" cy="216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直线箭头连接符 98"/>
          <p:cNvCxnSpPr/>
          <p:nvPr/>
        </p:nvCxnSpPr>
        <p:spPr bwMode="auto">
          <a:xfrm flipV="1">
            <a:off x="4926928" y="5532863"/>
            <a:ext cx="0" cy="378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本占位符 2"/>
          <p:cNvSpPr txBox="1"/>
          <p:nvPr/>
        </p:nvSpPr>
        <p:spPr>
          <a:xfrm>
            <a:off x="805607" y="174457"/>
            <a:ext cx="4050506" cy="39211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10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dirty="0">
                <a:solidFill>
                  <a:srgbClr val="FFFFFF"/>
                </a:solidFill>
              </a:rPr>
              <a:t>特征选择</a:t>
            </a:r>
            <a:endParaRPr lang="zh-CN" altLang="en-US" dirty="0"/>
          </a:p>
        </p:txBody>
      </p:sp>
      <p:sp>
        <p:nvSpPr>
          <p:cNvPr id="72" name="橢圓 17"/>
          <p:cNvSpPr/>
          <p:nvPr/>
        </p:nvSpPr>
        <p:spPr>
          <a:xfrm>
            <a:off x="606763" y="2568380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743439" y="1889951"/>
                <a:ext cx="42787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9" y="1889951"/>
                <a:ext cx="427873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59481" y="2627889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81" y="2627889"/>
                <a:ext cx="43614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 19"/>
          <p:cNvGrpSpPr/>
          <p:nvPr/>
        </p:nvGrpSpPr>
        <p:grpSpPr>
          <a:xfrm>
            <a:off x="631564" y="3314437"/>
            <a:ext cx="611323" cy="612000"/>
            <a:chOff x="2074615" y="2720780"/>
            <a:chExt cx="611323" cy="612000"/>
          </a:xfrm>
        </p:grpSpPr>
        <p:sp>
          <p:nvSpPr>
            <p:cNvPr id="83" name="橢圓 17"/>
            <p:cNvSpPr/>
            <p:nvPr/>
          </p:nvSpPr>
          <p:spPr>
            <a:xfrm>
              <a:off x="2074615" y="2720780"/>
              <a:ext cx="611323" cy="61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2195249" y="2780289"/>
                  <a:ext cx="43614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249" y="2780289"/>
                  <a:ext cx="436145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橢圓 17"/>
          <p:cNvSpPr/>
          <p:nvPr/>
        </p:nvSpPr>
        <p:spPr>
          <a:xfrm>
            <a:off x="662911" y="4469369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719377" y="4528878"/>
                <a:ext cx="82086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𝐷</m:t>
                          </m:r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77" y="4528878"/>
                <a:ext cx="820866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橢圓 17"/>
          <p:cNvSpPr/>
          <p:nvPr/>
        </p:nvSpPr>
        <p:spPr>
          <a:xfrm>
            <a:off x="662911" y="5207306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815629" y="5266815"/>
                <a:ext cx="47782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29" y="5266815"/>
                <a:ext cx="477823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2028843" y="1680322"/>
            <a:ext cx="782816" cy="41931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93" name="橢圓 17"/>
          <p:cNvSpPr/>
          <p:nvPr/>
        </p:nvSpPr>
        <p:spPr>
          <a:xfrm>
            <a:off x="2100262" y="1798299"/>
            <a:ext cx="611323" cy="612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94" name="文字方塊 20"/>
          <p:cNvSpPr txBox="1"/>
          <p:nvPr/>
        </p:nvSpPr>
        <p:spPr>
          <a:xfrm rot="5400000">
            <a:off x="2253723" y="3991837"/>
            <a:ext cx="576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/>
              <a:t>…</a:t>
            </a:r>
            <a:endParaRPr lang="zh-TW" altLang="en-US" sz="2800" dirty="0"/>
          </a:p>
        </p:txBody>
      </p:sp>
      <p:sp>
        <p:nvSpPr>
          <p:cNvPr id="95" name="橢圓 17"/>
          <p:cNvSpPr/>
          <p:nvPr/>
        </p:nvSpPr>
        <p:spPr>
          <a:xfrm>
            <a:off x="2106698" y="2528276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/>
              <p:cNvSpPr txBox="1"/>
              <p:nvPr/>
            </p:nvSpPr>
            <p:spPr>
              <a:xfrm>
                <a:off x="2259416" y="2587785"/>
                <a:ext cx="43614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16" y="2587785"/>
                <a:ext cx="436145" cy="4308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橢圓 17"/>
          <p:cNvSpPr/>
          <p:nvPr/>
        </p:nvSpPr>
        <p:spPr>
          <a:xfrm>
            <a:off x="2131499" y="3274333"/>
            <a:ext cx="611323" cy="612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5" name="橢圓 17"/>
          <p:cNvSpPr/>
          <p:nvPr/>
        </p:nvSpPr>
        <p:spPr>
          <a:xfrm>
            <a:off x="2162846" y="4429265"/>
            <a:ext cx="611323" cy="612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7" name="橢圓 17"/>
          <p:cNvSpPr/>
          <p:nvPr/>
        </p:nvSpPr>
        <p:spPr>
          <a:xfrm>
            <a:off x="2162846" y="5167202"/>
            <a:ext cx="611323" cy="612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2315564" y="5226711"/>
                <a:ext cx="47782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64" y="5226711"/>
                <a:ext cx="477823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线箭头连接符 108"/>
          <p:cNvCxnSpPr/>
          <p:nvPr/>
        </p:nvCxnSpPr>
        <p:spPr bwMode="auto">
          <a:xfrm flipV="1">
            <a:off x="2811659" y="3620437"/>
            <a:ext cx="67913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228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8" grpId="0"/>
      <p:bldP spid="91" grpId="0"/>
      <p:bldP spid="101" grpId="0"/>
      <p:bldP spid="10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 smtClean="0">
                <a:latin typeface="Noto Sans CJK JP Regular"/>
                <a:cs typeface="Noto Sans CJK JP Regular"/>
              </a:rPr>
              <a:t>随机特征选择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82735" y="1297000"/>
                <a:ext cx="58140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zh-CN" altLang="en-US" sz="2800" spc="2505" dirty="0">
                    <a:solidFill>
                      <a:srgbClr val="006FC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spc="-170" dirty="0">
                    <a:solidFill>
                      <a:srgbClr val="006FC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b="1" spc="-17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</a:t>
                </a:r>
                <a:r>
                  <a:rPr lang="zh-CN" altLang="en-US" sz="2800" b="1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采</a:t>
                </a:r>
                <a:r>
                  <a:rPr lang="zh-CN" altLang="en-US" sz="2800" b="1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</a:t>
                </a:r>
                <a:r>
                  <a:rPr lang="en-US" altLang="zh-CN" sz="2800" spc="-2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800" spc="-15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800" i="1" spc="2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维中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随机选择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spc="60" baseline="2857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spc="-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 </a:t>
                </a:r>
                <a:r>
                  <a:rPr lang="en-US" altLang="zh-CN" sz="2800" spc="-6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.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5" y="1297000"/>
                <a:ext cx="581409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92" t="-18605" r="-146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25"/>
          <p:cNvSpPr txBox="1"/>
          <p:nvPr/>
        </p:nvSpPr>
        <p:spPr>
          <a:xfrm>
            <a:off x="6887646" y="1398660"/>
            <a:ext cx="4779561" cy="791883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400" spc="-10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Johnson-Lindestrauss </a:t>
            </a:r>
            <a:r>
              <a:rPr sz="2400" spc="-17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(JL) </a:t>
            </a:r>
            <a:r>
              <a:rPr sz="2400" spc="-7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embedding</a:t>
            </a:r>
            <a:r>
              <a:rPr sz="2400" spc="-229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sz="2400" spc="-7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lemma</a:t>
            </a:r>
            <a:endParaRPr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320" y="5464232"/>
            <a:ext cx="8473355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232535" algn="r">
              <a:lnSpc>
                <a:spcPts val="1535"/>
              </a:lnSpc>
              <a:spcBef>
                <a:spcPts val="120"/>
              </a:spcBef>
            </a:pP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700">
              <a:lnSpc>
                <a:spcPts val="2855"/>
              </a:lnSpc>
            </a:pPr>
            <a:r>
              <a:rPr lang="zh-CN" altLang="en-US" sz="2400" spc="25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15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优点：</a:t>
            </a:r>
            <a:r>
              <a:rPr lang="zh-CN" altLang="en-US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</a:t>
            </a:r>
            <a:r>
              <a:rPr lang="en-US" altLang="zh-CN"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流行</a:t>
            </a:r>
            <a:r>
              <a:rPr lang="en-US" altLang="zh-CN" sz="2400" spc="-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具有较好泛化性能（不止</a:t>
            </a:r>
            <a:r>
              <a:rPr lang="zh-CN" altLang="en-US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近似距离</a:t>
            </a:r>
            <a:r>
              <a:rPr lang="en-US" altLang="zh-CN" sz="24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320" y="6146886"/>
            <a:ext cx="11928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spc="250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lang="zh-CN" altLang="en-US" sz="2400" spc="-15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spc="-1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缺点：</a:t>
            </a:r>
            <a:r>
              <a:rPr lang="zh-CN" altLang="en-US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4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精度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保证</a:t>
            </a:r>
            <a:r>
              <a:rPr lang="zh-CN" altLang="en-US" sz="2400" spc="-6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差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的例子上错误很大</a:t>
            </a:r>
            <a:r>
              <a:rPr lang="zh-CN" altLang="en-US" sz="2400" spc="-4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重尾分布</a:t>
            </a:r>
            <a:r>
              <a:rPr lang="en-US" altLang="zh-CN" sz="2400" spc="-7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spc="-7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稀疏数据上大多数是</a:t>
            </a:r>
            <a:r>
              <a:rPr lang="en-US" altLang="zh-CN" sz="2400" spc="-9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400" spc="-9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26540" y="4409621"/>
                <a:ext cx="744941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400" i="1" spc="75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ctrlPr>
                            <a:rPr lang="mr-IN" altLang="zh-CN" sz="2400" i="1" spc="75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kumimoji="1" lang="zh-CN" altLang="en-US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 spc="7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spc="7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i="1" spc="75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540" y="4409621"/>
                <a:ext cx="7449411" cy="11308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 13"/>
          <p:cNvGrpSpPr/>
          <p:nvPr/>
        </p:nvGrpSpPr>
        <p:grpSpPr>
          <a:xfrm>
            <a:off x="3559116" y="1955465"/>
            <a:ext cx="2700338" cy="2462213"/>
            <a:chOff x="3559116" y="1815262"/>
            <a:chExt cx="2700338" cy="246221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6718" y="1846283"/>
              <a:ext cx="2372736" cy="24282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559116" y="1815262"/>
                  <a:ext cx="398892" cy="24622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 smtClean="0"/>
                    <a:t>1</a:t>
                  </a:r>
                </a:p>
                <a:p>
                  <a:r>
                    <a:rPr kumimoji="1" lang="en-US" altLang="zh-CN" sz="1400" dirty="0" smtClean="0"/>
                    <a:t>2</a:t>
                  </a:r>
                </a:p>
                <a:p>
                  <a:r>
                    <a:rPr kumimoji="1" lang="en-US" altLang="zh-CN" sz="1400" dirty="0" smtClean="0"/>
                    <a:t>.</a:t>
                  </a:r>
                </a:p>
                <a:p>
                  <a:r>
                    <a:rPr kumimoji="1" lang="en-US" altLang="zh-CN" sz="1400" dirty="0" smtClean="0"/>
                    <a:t>.</a:t>
                  </a:r>
                </a:p>
                <a:p>
                  <a:r>
                    <a:rPr kumimoji="1" lang="en-US" altLang="zh-CN" sz="1400" dirty="0" smtClean="0"/>
                    <a:t>.</a:t>
                  </a:r>
                </a:p>
                <a:p>
                  <a:endParaRPr kumimoji="1" lang="en-US" altLang="zh-CN" sz="1400" dirty="0"/>
                </a:p>
                <a:p>
                  <a:endParaRPr kumimoji="1" lang="en-US" altLang="zh-CN" sz="1400" dirty="0" smtClean="0"/>
                </a:p>
                <a:p>
                  <a:endParaRPr kumimoji="1" lang="en-US" altLang="zh-CN" sz="1400" dirty="0"/>
                </a:p>
                <a:p>
                  <a:endParaRPr kumimoji="1" lang="en-US" altLang="zh-CN" sz="1400" dirty="0" smtClean="0"/>
                </a:p>
                <a:p>
                  <a:endParaRPr kumimoji="1" lang="en-US" altLang="zh-CN" sz="14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i="1" dirty="0" smtClean="0">
                            <a:latin typeface="Cambria Math" charset="0"/>
                          </a:rPr>
                          <m:t>𝐷</m:t>
                        </m:r>
                      </m:oMath>
                    </m:oMathPara>
                  </a14:m>
                  <a:endParaRPr kumimoji="1" lang="en-US" altLang="zh-CN" sz="14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116" y="1815262"/>
                  <a:ext cx="398892" cy="2462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615" t="-4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908499" y="1711982"/>
                <a:ext cx="468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499" y="1711982"/>
                <a:ext cx="46871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782088" y="1678084"/>
                <a:ext cx="504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088" y="1678084"/>
                <a:ext cx="504497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5190" y="4725315"/>
                <a:ext cx="3506473" cy="6290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  <m: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𝒁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0" y="4725315"/>
                <a:ext cx="3506473" cy="62901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87646" y="2305906"/>
                <a:ext cx="468830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 spc="20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维空间中的</a:t>
                </a:r>
                <a14:m>
                  <m:oMath xmlns:m="http://schemas.openxmlformats.org/officeDocument/2006/math">
                    <m:r>
                      <a:rPr lang="en-US" altLang="zh-CN" sz="2400" b="0" i="1" spc="20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个点可以近似等距地嵌入到一个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75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400" i="1" spc="75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 spc="75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sz="24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𝑂</m:t>
                    </m:r>
                    <m:r>
                      <a:rPr lang="en-US" altLang="zh-CN" sz="24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log</m:t>
                    </m:r>
                    <m:r>
                      <a:rPr lang="en-US" altLang="zh-CN" sz="24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altLang="zh-CN" sz="2400" b="0" i="1" spc="75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维的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646" y="2305906"/>
                <a:ext cx="4688305" cy="1200329"/>
              </a:xfrm>
              <a:prstGeom prst="rect">
                <a:avLst/>
              </a:prstGeom>
              <a:blipFill rotWithShape="0">
                <a:blip r:embed="rId13"/>
                <a:stretch>
                  <a:fillRect l="-2081" t="-4061" r="-130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 smtClean="0">
                <a:latin typeface="Noto Sans CJK JP Regular"/>
                <a:cs typeface="Noto Sans CJK JP Regular"/>
              </a:rPr>
              <a:t>手工特征选择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77333" y="1161085"/>
            <a:ext cx="10933420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b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</a:t>
            </a:r>
            <a:r>
              <a:rPr lang="zh-CN" altLang="en-US" sz="2400" b="1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</a:t>
            </a:r>
            <a:r>
              <a:rPr lang="en-US" altLang="zh-CN" sz="2400" spc="-2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spc="-1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3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手工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移除特征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lvl="1" indent="-190500">
              <a:lnSpc>
                <a:spcPct val="100000"/>
              </a:lnSpc>
              <a:spcBef>
                <a:spcPts val="1939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冗余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的（</a:t>
            </a:r>
            <a:r>
              <a:rPr lang="en-US" altLang="zh-CN" sz="2400" spc="-6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multicollinearity/VIFs</a:t>
            </a:r>
            <a:r>
              <a:rPr lang="zh-CN" altLang="en-US" sz="2400" spc="-6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相关（文本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挖掘中的停用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</a:t>
            </a:r>
            <a:r>
              <a:rPr lang="zh-CN" altLang="en-US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质量差的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特征（如特征的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缺失比例超过</a:t>
            </a:r>
            <a:r>
              <a:rPr lang="en-US" altLang="zh-CN" sz="2400" spc="-18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lang="en-US" altLang="zh-CN" sz="2400" spc="-1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lang="zh-CN" altLang="en-US" sz="2400" spc="-1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spc="-18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400" spc="-18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方差过小的特征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7"/>
          <p:cNvSpPr/>
          <p:nvPr/>
        </p:nvSpPr>
        <p:spPr>
          <a:xfrm>
            <a:off x="7315200" y="882315"/>
            <a:ext cx="4876800" cy="3010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/>
          <p:cNvSpPr/>
          <p:nvPr/>
        </p:nvSpPr>
        <p:spPr>
          <a:xfrm>
            <a:off x="169419" y="5770660"/>
            <a:ext cx="3757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878A2"/>
                </a:solidFill>
                <a:latin typeface="-apple-system" charset="0"/>
                <a:hlinkClick r:id="rId3" tooltip="sklearn.feature_selection"/>
              </a:rPr>
              <a:t>sklearn.feature_selection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69419" y="6349446"/>
            <a:ext cx="8196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https://scikit-learn.org/stable/modules/feature_selection.html#feature-selection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6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21447" y="989752"/>
                <a:ext cx="11276013" cy="5237271"/>
              </a:xfrm>
            </p:spPr>
            <p:txBody>
              <a:bodyPr/>
              <a:lstStyle/>
              <a:p>
                <a:r>
                  <a:rPr lang="zh-CN" altLang="en-US" dirty="0" smtClean="0"/>
                  <a:t>过滤式特征选择通过设计一个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相关统计量</a:t>
                </a:r>
                <a:r>
                  <a:rPr lang="zh-CN" altLang="en-US" dirty="0" smtClean="0"/>
                  <a:t>来度量特征的重要性。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统计量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 smtClean="0"/>
                  <a:t> 相关系数：单个特征与标签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sz="2800" dirty="0" smtClean="0"/>
                  <a:t>之间的相关系数（回归问题）</a:t>
                </a:r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互信息：单个</a:t>
                </a:r>
                <a:r>
                  <a:rPr lang="zh-CN" altLang="en-US" sz="2800" dirty="0"/>
                  <a:t>特征和分</a:t>
                </a:r>
                <a:r>
                  <a:rPr lang="zh-CN" altLang="en-US" sz="2800" spc="-15" dirty="0"/>
                  <a:t>类</a:t>
                </a:r>
                <a:r>
                  <a:rPr lang="zh-CN" altLang="en-US" sz="2800" spc="-75" dirty="0"/>
                  <a:t>标签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sz="2800" dirty="0"/>
                  <a:t>的</a:t>
                </a:r>
                <a:r>
                  <a:rPr lang="zh-CN" altLang="en-US" sz="2800" dirty="0" smtClean="0"/>
                  <a:t>互信息</a:t>
                </a:r>
                <a:endParaRPr lang="en-US" altLang="zh-CN" sz="2800" dirty="0" smtClean="0"/>
              </a:p>
              <a:p>
                <a:pPr lvl="1"/>
                <a:endParaRPr lang="en-US" altLang="zh-CN" sz="2800" dirty="0"/>
              </a:p>
              <a:p>
                <a:pPr lvl="1"/>
                <a:endParaRPr lang="en-US" altLang="zh-CN" sz="32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CN" alt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统计量：单个</a:t>
                </a:r>
                <a:r>
                  <a:rPr lang="zh-CN" altLang="en-US" sz="2800" dirty="0"/>
                  <a:t>特征和分</a:t>
                </a:r>
                <a:r>
                  <a:rPr lang="zh-CN" altLang="en-US" sz="2800" spc="-15" dirty="0"/>
                  <a:t>类</a:t>
                </a:r>
                <a:r>
                  <a:rPr lang="zh-CN" altLang="en-US" sz="2800" spc="-75" dirty="0" smtClean="0"/>
                  <a:t>标签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sz="2800" dirty="0"/>
                  <a:t>之间</a:t>
                </a:r>
                <a:r>
                  <a:rPr lang="zh-CN" altLang="en-US" sz="2800" dirty="0" smtClean="0"/>
                  <a:t>的独立性</a:t>
                </a:r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信息增益</a:t>
                </a:r>
                <a:endParaRPr lang="en-US" altLang="zh-CN" sz="2800" dirty="0" smtClean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方差、</a:t>
                </a:r>
                <a:r>
                  <a:rPr lang="en-US" altLang="zh-CN" sz="2800" dirty="0" smtClean="0"/>
                  <a:t>information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value</a:t>
                </a:r>
                <a:r>
                  <a:rPr lang="zh-CN" altLang="en-US" sz="2800" dirty="0" smtClean="0"/>
                  <a:t>、</a:t>
                </a:r>
                <a:r>
                  <a:rPr lang="mr-IN" altLang="zh-CN" sz="2800" dirty="0" smtClean="0"/>
                  <a:t>…</a:t>
                </a:r>
                <a:endParaRPr lang="en-US" altLang="zh-CN" sz="2800" dirty="0"/>
              </a:p>
              <a:p>
                <a:r>
                  <a:rPr lang="zh-CN" altLang="en-US" dirty="0"/>
                  <a:t>过滤式特征选择</a:t>
                </a:r>
                <a:r>
                  <a:rPr lang="zh-CN" altLang="en-US" dirty="0" smtClean="0"/>
                  <a:t>根据</a:t>
                </a:r>
                <a:r>
                  <a:rPr lang="zh-CN" altLang="en-US" dirty="0"/>
                  <a:t>单个特征与目标之间统计分数选择</a:t>
                </a:r>
                <a:r>
                  <a:rPr lang="zh-CN" altLang="en-US" dirty="0" smtClean="0"/>
                  <a:t>特征，速度快，但</a:t>
                </a:r>
                <a:r>
                  <a:rPr lang="zh-CN" altLang="en-US" sz="2800" dirty="0" smtClean="0"/>
                  <a:t>缺点</a:t>
                </a:r>
                <a:r>
                  <a:rPr lang="zh-CN" altLang="en-US" dirty="0" smtClean="0"/>
                  <a:t>是</a:t>
                </a:r>
                <a:r>
                  <a:rPr lang="zh-CN" altLang="en-US" sz="2800" dirty="0" smtClean="0"/>
                  <a:t>没有</a:t>
                </a:r>
                <a:r>
                  <a:rPr lang="zh-CN" altLang="en-US" sz="2800" dirty="0"/>
                  <a:t>考虑到特征之间的关联</a:t>
                </a:r>
                <a:r>
                  <a:rPr lang="zh-CN" altLang="en-US" sz="2800" dirty="0" smtClean="0"/>
                  <a:t>作用。</a:t>
                </a:r>
                <a:endParaRPr lang="en-US" altLang="zh-CN" sz="2800" dirty="0"/>
              </a:p>
              <a:p>
                <a:pPr lvl="1"/>
                <a:endParaRPr lang="en-US" altLang="zh-CN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21447" y="989752"/>
                <a:ext cx="11276013" cy="5237271"/>
              </a:xfrm>
              <a:blipFill rotWithShape="0">
                <a:blip r:embed="rId2"/>
                <a:stretch>
                  <a:fillRect l="-973" r="-3027" b="-13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mr-IN" dirty="0" smtClean="0"/>
              <a:t>过滤</a:t>
            </a:r>
            <a:r>
              <a:rPr lang="zh-CN" altLang="en-US" dirty="0" smtClean="0"/>
              <a:t>式选择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86774" y="3056506"/>
                <a:ext cx="5835765" cy="1103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74" y="3056506"/>
                <a:ext cx="5835765" cy="11037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38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/>
              <a:t>信息</a:t>
            </a:r>
            <a:r>
              <a:rPr lang="zh-CN" altLang="en-US" sz="2800" dirty="0" smtClean="0"/>
              <a:t>增益：当特征出现或者不出现时，预测的熵的减少</a:t>
            </a:r>
            <a:endParaRPr lang="en-US" altLang="zh-CN" sz="2800" dirty="0"/>
          </a:p>
          <a:p>
            <a:endParaRPr kumimoji="1"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信息</a:t>
            </a:r>
            <a:r>
              <a:rPr lang="zh-CN" altLang="en-US" dirty="0" smtClean="0"/>
              <a:t>增益（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Gain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1252089" y="2162243"/>
                <a:ext cx="4807150" cy="1476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nor/>
                        </m:rPr>
                        <a:rPr lang="en-US" sz="2800" dirty="0">
                          <a:solidFill>
                            <a:srgbClr val="09405E"/>
                          </a:solidFill>
                        </a:rPr>
                        <m:t>    </m:t>
                      </m:r>
                    </m:oMath>
                  </m:oMathPara>
                </a14:m>
                <a:endParaRPr lang="en-US" sz="2800" dirty="0">
                  <a:solidFill>
                    <a:srgbClr val="09405E"/>
                  </a:solidFill>
                </a:endParaRPr>
              </a:p>
              <a:p>
                <a:endParaRPr 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089" y="2162243"/>
                <a:ext cx="4807150" cy="14764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"/>
              <p:cNvSpPr/>
              <p:nvPr/>
            </p:nvSpPr>
            <p:spPr>
              <a:xfrm>
                <a:off x="2381728" y="3067494"/>
                <a:ext cx="5417509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728" y="3067494"/>
                <a:ext cx="5417509" cy="11378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 25"/>
          <p:cNvGrpSpPr/>
          <p:nvPr/>
        </p:nvGrpSpPr>
        <p:grpSpPr>
          <a:xfrm>
            <a:off x="5811351" y="2349130"/>
            <a:ext cx="4768013" cy="461665"/>
            <a:chOff x="5970727" y="2254796"/>
            <a:chExt cx="4768013" cy="461665"/>
          </a:xfrm>
        </p:grpSpPr>
        <p:sp>
          <p:nvSpPr>
            <p:cNvPr id="8" name="TextBox 8"/>
            <p:cNvSpPr txBox="1"/>
            <p:nvPr/>
          </p:nvSpPr>
          <p:spPr>
            <a:xfrm>
              <a:off x="7131693" y="2254796"/>
              <a:ext cx="3607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类别标签的熵</a:t>
              </a:r>
              <a:endParaRPr 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" name="Straight Arrow Connector 12"/>
            <p:cNvCxnSpPr>
              <a:stCxn id="8" idx="1"/>
            </p:cNvCxnSpPr>
            <p:nvPr/>
          </p:nvCxnSpPr>
          <p:spPr>
            <a:xfrm flipH="1">
              <a:off x="5970727" y="2485629"/>
              <a:ext cx="1160966" cy="845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5"/>
          <p:cNvGrpSpPr/>
          <p:nvPr/>
        </p:nvGrpSpPr>
        <p:grpSpPr>
          <a:xfrm>
            <a:off x="7736871" y="3470337"/>
            <a:ext cx="4744010" cy="491417"/>
            <a:chOff x="6093277" y="4085239"/>
            <a:chExt cx="3433820" cy="491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572230" y="4085239"/>
                  <a:ext cx="2954867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C0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当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rgbClr val="C0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出现时，类别标签的熵</a:t>
                  </a:r>
                  <a:endParaRPr lang="en-US" sz="2400" u="sng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230" y="4085239"/>
                  <a:ext cx="2954867" cy="4914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92" t="-9877" b="-209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4"/>
            <p:cNvCxnSpPr/>
            <p:nvPr/>
          </p:nvCxnSpPr>
          <p:spPr>
            <a:xfrm flipH="1">
              <a:off x="6093277" y="4246297"/>
              <a:ext cx="29477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 22"/>
          <p:cNvGrpSpPr/>
          <p:nvPr/>
        </p:nvGrpSpPr>
        <p:grpSpPr>
          <a:xfrm>
            <a:off x="2107155" y="3766398"/>
            <a:ext cx="3511781" cy="1986512"/>
            <a:chOff x="2450055" y="3575898"/>
            <a:chExt cx="3511781" cy="1986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8"/>
                <p:cNvSpPr txBox="1"/>
                <p:nvPr/>
              </p:nvSpPr>
              <p:spPr>
                <a:xfrm>
                  <a:off x="2450055" y="4701662"/>
                  <a:ext cx="3511781" cy="86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当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取值为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𝑚</m:t>
                      </m:r>
                    </m:oMath>
                  </a14:m>
                  <a:r>
                    <a:rPr lang="zh-CN" altLang="en-US" sz="24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时，观测到类别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𝑦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𝑐</m:t>
                      </m:r>
                    </m:oMath>
                  </a14:m>
                  <a:r>
                    <a:rPr lang="zh-CN" altLang="en-US" sz="2400" dirty="0" smtClean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的概率</a:t>
                  </a:r>
                  <a:endParaRPr 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7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055" y="4701662"/>
                  <a:ext cx="3511781" cy="86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04" t="-5674" r="-868" b="-156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9"/>
            <p:cNvCxnSpPr>
              <a:stCxn id="17" idx="0"/>
            </p:cNvCxnSpPr>
            <p:nvPr/>
          </p:nvCxnSpPr>
          <p:spPr>
            <a:xfrm flipV="1">
              <a:off x="4205946" y="3575898"/>
              <a:ext cx="1227436" cy="112576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9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统</a:t>
                </a:r>
                <a:r>
                  <a:rPr kumimoji="1" lang="zh-CN" altLang="en-US" dirty="0" smtClean="0"/>
                  <a:t>计量：测试两个类别型变量的分布是否独立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独立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 smtClean="0"/>
                  <a:t>:</a:t>
                </a:r>
                <a:r>
                  <a:rPr kumimoji="1" lang="zh-CN" altLang="en-US" dirty="0" smtClean="0"/>
                  <a:t> 不独立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统计量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4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4167019"/>
                  </p:ext>
                </p:extLst>
              </p:nvPr>
            </p:nvGraphicFramePr>
            <p:xfrm>
              <a:off x="1505645" y="2917121"/>
              <a:ext cx="376343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447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5447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5447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4544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altLang="zh-CN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</a:rPr>
                            <a:t>=36</a:t>
                          </a:r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</a:rPr>
                            <a:t>=30</a:t>
                          </a:r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</a:rPr>
                            <a:t>=14</a:t>
                          </a:r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</a:rPr>
                            <a:t>=25</a:t>
                          </a:r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4167019"/>
                  </p:ext>
                </p:extLst>
              </p:nvPr>
            </p:nvGraphicFramePr>
            <p:xfrm>
              <a:off x="1505645" y="2917121"/>
              <a:ext cx="376343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54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254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254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333" r="-100483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971" t="-1333" r="-971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85" t="-100000" r="-201456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100000" r="-10048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971" t="-100000" r="-971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85" t="-202667" r="-201456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000" t="-202667" r="-10048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971" t="-202667" r="-971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506" y="4554026"/>
                <a:ext cx="560147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𝐴𝐷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𝐵𝐶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6" y="4554026"/>
                <a:ext cx="5601470" cy="8066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38091" y="3084818"/>
                <a:ext cx="43258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/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显著水平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𝑝</m:t>
                    </m:r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-value&lt;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</m:oMath>
                </a14:m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091" y="3084818"/>
                <a:ext cx="432581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1"/>
              <p:cNvSpPr txBox="1"/>
              <p:nvPr/>
            </p:nvSpPr>
            <p:spPr>
              <a:xfrm>
                <a:off x="6835599" y="3625208"/>
                <a:ext cx="52418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自由度为</a:t>
                </a:r>
                <a:r>
                  <a:rPr 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=0.05</m:t>
                    </m:r>
                  </m:oMath>
                </a14:m>
                <a:r>
                  <a:rPr 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</a:p>
              <a:p>
                <a:r>
                  <a:rPr 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=&gt;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阈值</a:t>
                </a:r>
                <a:r>
                  <a:rPr 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 3.841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400" dirty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panose="02040503050406030204" pitchFamily="18" charset="0"/>
                      </a:rPr>
                      <m:t>3.418</m:t>
                    </m:r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&lt;3.841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99" y="3625208"/>
                <a:ext cx="5241848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744" t="-5882" b="-15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Down Arrow 22"/>
          <p:cNvSpPr/>
          <p:nvPr/>
        </p:nvSpPr>
        <p:spPr>
          <a:xfrm>
            <a:off x="8347962" y="4541816"/>
            <a:ext cx="321733" cy="277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3"/>
              <p:cNvSpPr txBox="1"/>
              <p:nvPr/>
            </p:nvSpPr>
            <p:spPr>
              <a:xfrm>
                <a:off x="7662290" y="4832665"/>
                <a:ext cx="3553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不能拒绝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𝐻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1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290" y="4832665"/>
                <a:ext cx="3553296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744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4"/>
              <p:cNvSpPr txBox="1"/>
              <p:nvPr/>
            </p:nvSpPr>
            <p:spPr>
              <a:xfrm>
                <a:off x="7275215" y="5612155"/>
                <a:ext cx="3553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</m:oMath>
                </a14:m>
                <a:r>
                  <a:rPr 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不是一个好特征</a:t>
                </a:r>
                <a:endParaRPr 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2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15" y="5612155"/>
                <a:ext cx="355329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5"/>
          <p:cNvSpPr/>
          <p:nvPr/>
        </p:nvSpPr>
        <p:spPr>
          <a:xfrm>
            <a:off x="8356021" y="5264510"/>
            <a:ext cx="321733" cy="277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407017" y="5657103"/>
                <a:ext cx="4783104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105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36×25−14×30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50×55×66×39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=3.418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017" y="5657103"/>
                <a:ext cx="4783104" cy="8334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835599" y="6299829"/>
                <a:ext cx="48284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𝜒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统</a:t>
                </a:r>
                <a:r>
                  <a:rPr kumimoji="1"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计量越小，特征和类别越独立</a:t>
                </a:r>
                <a:endParaRPr lang="zh-CN" altLang="en-US" sz="24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99" y="6299829"/>
                <a:ext cx="4828438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53" t="-10526" r="-1010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3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有时候数值特征并不能直接适用于线性模型，可以选择使用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log(</a:t>
            </a:r>
            <a:r>
              <a:rPr lang="en-US" altLang="zh-CN" i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+1)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来处理我们的数值特征，其中</a:t>
            </a:r>
            <a:r>
              <a:rPr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表示数值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特征。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对价格或计数类特征，通常数据为右斜长尾分布。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对特征施加</a:t>
            </a:r>
            <a:r>
              <a:rPr lang="en-US" altLang="zh-CN" dirty="0"/>
              <a:t>log</a:t>
            </a:r>
            <a:r>
              <a:rPr lang="zh-CN" altLang="en-US" dirty="0"/>
              <a:t>变换，可以拉伸小的特征值，抑制大特征值，改善特征分布的对称性。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zh-CN" dirty="0"/>
              <a:t>log</a:t>
            </a:r>
            <a:r>
              <a:rPr lang="zh-CN" altLang="en-US" dirty="0" smtClean="0"/>
              <a:t>变换有助于稳定</a:t>
            </a:r>
            <a:r>
              <a:rPr lang="zh-CN" altLang="en-US" dirty="0"/>
              <a:t>方差，使分布接近于正态分布并使得数据与分布的平均值无关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r>
              <a:rPr kumimoji="1" lang="zh-CN" altLang="en-US" dirty="0"/>
              <a:t>变换</a:t>
            </a:r>
          </a:p>
        </p:txBody>
      </p:sp>
      <p:sp>
        <p:nvSpPr>
          <p:cNvPr id="4" name="矩形 3"/>
          <p:cNvSpPr/>
          <p:nvPr/>
        </p:nvSpPr>
        <p:spPr>
          <a:xfrm>
            <a:off x="2447595" y="6021289"/>
            <a:ext cx="4738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train.SalePrice = np.log1p(train.SalePrice)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42" y="4183648"/>
            <a:ext cx="2844469" cy="1837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4183649"/>
            <a:ext cx="2496277" cy="1750679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7" idx="3"/>
            <a:endCxn id="8" idx="1"/>
          </p:cNvCxnSpPr>
          <p:nvPr/>
        </p:nvCxnSpPr>
        <p:spPr>
          <a:xfrm flipV="1">
            <a:off x="4812011" y="5058988"/>
            <a:ext cx="1572021" cy="4348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43873" y="458112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log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变换</a:t>
            </a:r>
          </a:p>
        </p:txBody>
      </p:sp>
    </p:spTree>
    <p:extLst>
      <p:ext uri="{BB962C8B-B14F-4D97-AF65-F5344CB8AC3E}">
        <p14:creationId xmlns:p14="http://schemas.microsoft.com/office/powerpoint/2010/main" val="156100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2795" cy="5237271"/>
          </a:xfrm>
        </p:spPr>
        <p:txBody>
          <a:bodyPr/>
          <a:lstStyle/>
          <a:p>
            <a:r>
              <a:rPr kumimoji="1" lang="zh-CN" altLang="en-US" dirty="0" smtClean="0"/>
              <a:t>特征：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lang="zh-CN" altLang="zh-CN" sz="2800" dirty="0" smtClean="0"/>
              <a:t>女性</a:t>
            </a:r>
            <a:r>
              <a:rPr lang="zh-CN" altLang="zh-CN" sz="2800" dirty="0"/>
              <a:t>孕期体检</a:t>
            </a:r>
            <a:r>
              <a:rPr lang="zh-CN" altLang="zh-CN" sz="2800" dirty="0" smtClean="0"/>
              <a:t>信息</a:t>
            </a:r>
            <a:r>
              <a:rPr lang="zh-CN" altLang="en-US" sz="2800" dirty="0" smtClean="0"/>
              <a:t>（身高、体重、血常规、肾功能、肝功能、</a:t>
            </a:r>
            <a:r>
              <a:rPr lang="mr-IN" altLang="zh-CN" sz="2800" dirty="0" smtClean="0"/>
              <a:t>…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 </a:t>
            </a:r>
            <a:r>
              <a:rPr lang="en-US" altLang="zh-CN" sz="2800" dirty="0" smtClean="0"/>
              <a:t>53</a:t>
            </a:r>
            <a:r>
              <a:rPr lang="zh-CN" altLang="en-US" sz="2800" dirty="0" smtClean="0"/>
              <a:t>个</a:t>
            </a:r>
            <a:r>
              <a:rPr lang="en-US" altLang="zh-CN" sz="2800" dirty="0" smtClean="0"/>
              <a:t>SNP</a:t>
            </a:r>
            <a:r>
              <a:rPr lang="zh-CN" altLang="zh-CN" sz="2800" dirty="0" smtClean="0"/>
              <a:t>基因突变位点信息</a:t>
            </a:r>
            <a:endParaRPr lang="en-US" altLang="zh-CN" sz="2800" dirty="0" smtClean="0"/>
          </a:p>
          <a:p>
            <a:r>
              <a:rPr lang="zh-CN" altLang="en-US" dirty="0" smtClean="0"/>
              <a:t>标签：</a:t>
            </a:r>
            <a:r>
              <a:rPr lang="zh-CN" altLang="zh-CN" dirty="0" smtClean="0"/>
              <a:t>受检</a:t>
            </a:r>
            <a:r>
              <a:rPr lang="zh-CN" altLang="zh-CN" dirty="0"/>
              <a:t>者未来是否会患有妊娠糖尿病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特征之间冗余：</a:t>
            </a:r>
            <a:r>
              <a:rPr lang="zh-CN" altLang="zh-CN" dirty="0"/>
              <a:t>特征对之间相关系数超过</a:t>
            </a:r>
            <a:r>
              <a:rPr lang="en-US" altLang="zh-CN" dirty="0" smtClean="0"/>
              <a:t>0.9</a:t>
            </a:r>
          </a:p>
          <a:p>
            <a:pPr lvl="1"/>
            <a:r>
              <a:rPr lang="zh-CN" altLang="en-US" dirty="0" smtClean="0"/>
              <a:t> </a:t>
            </a:r>
            <a:r>
              <a:rPr lang="zh-CN" altLang="zh-CN" dirty="0" smtClean="0"/>
              <a:t>孕前</a:t>
            </a:r>
            <a:r>
              <a:rPr lang="zh-CN" altLang="zh-CN" dirty="0"/>
              <a:t>体重 与 孕前</a:t>
            </a:r>
            <a:r>
              <a:rPr lang="en-US" altLang="zh-CN" dirty="0"/>
              <a:t>BMI </a:t>
            </a:r>
            <a:r>
              <a:rPr lang="zh-CN" altLang="zh-CN" dirty="0"/>
              <a:t>：</a:t>
            </a:r>
            <a:r>
              <a:rPr lang="en-US" altLang="zh-CN" dirty="0"/>
              <a:t>0.92</a:t>
            </a:r>
            <a:r>
              <a:rPr lang="zh-CN" altLang="zh-CN" dirty="0" smtClean="0"/>
              <a:t> </a:t>
            </a:r>
            <a:r>
              <a:rPr lang="zh-CN" altLang="en-US" dirty="0" smtClean="0"/>
              <a:t>，删除</a:t>
            </a:r>
            <a:r>
              <a:rPr lang="zh-CN" altLang="zh-CN" dirty="0"/>
              <a:t>孕前体重 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zh-CN" dirty="0"/>
              <a:t>糖尿病风险预测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4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2795" cy="5237271"/>
          </a:xfrm>
        </p:spPr>
        <p:txBody>
          <a:bodyPr/>
          <a:lstStyle/>
          <a:p>
            <a:r>
              <a:rPr lang="zh-CN" altLang="en-US" dirty="0" smtClean="0"/>
              <a:t>特征与标签之间互信息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zh-CN" dirty="0"/>
              <a:t>糖尿病风险预测 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6884" y="1827406"/>
            <a:ext cx="115182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from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sklearn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feature_selection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import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mutual_info_classif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mi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mutual_info_classif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train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features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],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train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[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'label'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]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)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df_mi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pd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dirty="0" err="1">
                <a:solidFill>
                  <a:srgbClr val="660066"/>
                </a:solidFill>
                <a:latin typeface="Consolas" charset="0"/>
                <a:ea typeface="DengXian" charset="-122"/>
                <a:cs typeface="Courier New" charset="0"/>
              </a:rPr>
              <a:t>DataFrame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({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'</a:t>
            </a:r>
            <a:r>
              <a:rPr lang="en-US" altLang="zh-CN" sz="2400" dirty="0" err="1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feature'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: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list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features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),</a:t>
            </a:r>
            <a:r>
              <a:rPr lang="en-US" altLang="zh-CN" sz="240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dirty="0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'</a:t>
            </a:r>
            <a:r>
              <a:rPr lang="en-US" altLang="zh-CN" sz="2400" dirty="0" err="1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mutual_info'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: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list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((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mi</a:t>
            </a:r>
            <a:r>
              <a:rPr lang="en-US" altLang="zh-CN" sz="240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T</a:t>
            </a:r>
            <a:r>
              <a:rPr lang="en-US" altLang="zh-CN" sz="240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))})</a:t>
            </a:r>
            <a:endParaRPr lang="zh-CN" altLang="zh-CN" sz="2400" dirty="0">
              <a:latin typeface="Times New Roman" charset="0"/>
              <a:ea typeface="DengXian" charset="-122"/>
            </a:endParaRPr>
          </a:p>
          <a:p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df_mi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 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df_mi</a:t>
            </a:r>
            <a:r>
              <a:rPr lang="en-US" altLang="zh-CN" sz="2400" kern="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sort_values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</a:t>
            </a:r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by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=[</a:t>
            </a:r>
            <a:r>
              <a:rPr lang="en-US" altLang="zh-CN" sz="2400" kern="0" dirty="0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'</a:t>
            </a:r>
            <a:r>
              <a:rPr lang="en-US" altLang="zh-CN" sz="2400" kern="0" dirty="0" err="1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mutual_info</a:t>
            </a:r>
            <a:r>
              <a:rPr lang="en-US" altLang="zh-CN" sz="2400" kern="0" dirty="0">
                <a:solidFill>
                  <a:srgbClr val="008800"/>
                </a:solidFill>
                <a:latin typeface="Consolas" charset="0"/>
                <a:ea typeface="DengXian" charset="-122"/>
                <a:cs typeface="Courier New" charset="0"/>
              </a:rPr>
              <a:t>'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],</a:t>
            </a:r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ascending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False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)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3" y="3712958"/>
            <a:ext cx="2330701" cy="31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2795" cy="5237271"/>
          </a:xfrm>
        </p:spPr>
        <p:txBody>
          <a:bodyPr/>
          <a:lstStyle/>
          <a:p>
            <a:r>
              <a:rPr lang="zh-CN" altLang="en-US" dirty="0" smtClean="0"/>
              <a:t>特征与标签</a:t>
            </a:r>
            <a:r>
              <a:rPr lang="zh-CN" altLang="en-US" dirty="0" smtClean="0"/>
              <a:t>之间的关系：</a:t>
            </a:r>
            <a:r>
              <a:rPr lang="zh-CN" altLang="en-US" dirty="0" smtClean="0"/>
              <a:t>可视化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zh-CN" dirty="0"/>
              <a:t>糖尿病风险预测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9" y="1808492"/>
            <a:ext cx="2903918" cy="39185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46" y="2287202"/>
            <a:ext cx="2966258" cy="181772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31" y="2228783"/>
            <a:ext cx="2973380" cy="181879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46" y="4316018"/>
            <a:ext cx="3445797" cy="1721431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94" y="4314948"/>
            <a:ext cx="3464789" cy="17225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54204" y="1892403"/>
            <a:ext cx="5609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sns.barplot(data=train, x='SNP34', y='label')</a:t>
            </a:r>
          </a:p>
        </p:txBody>
      </p:sp>
      <p:sp>
        <p:nvSpPr>
          <p:cNvPr id="11" name="矩形 10"/>
          <p:cNvSpPr/>
          <p:nvPr/>
        </p:nvSpPr>
        <p:spPr>
          <a:xfrm>
            <a:off x="1320597" y="6027024"/>
            <a:ext cx="11463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sns.kdeplot(train.loc[(train['label'] == 0),'VAR00007'] ,shade=True,label='not diabete'</a:t>
            </a:r>
            <a:r>
              <a:rPr lang="zh-CN" altLang="en-US" sz="2400" dirty="0" smtClean="0"/>
              <a:t>)</a:t>
            </a:r>
            <a:endParaRPr lang="en-US" altLang="zh-CN" sz="2400" dirty="0" smtClean="0"/>
          </a:p>
          <a:p>
            <a:r>
              <a:rPr lang="zh-CN" altLang="en-US" sz="2400" dirty="0" smtClean="0"/>
              <a:t>sns.kdeplot</a:t>
            </a:r>
            <a:r>
              <a:rPr lang="zh-CN" altLang="en-US" sz="2400" dirty="0"/>
              <a:t>(train.loc[(train['label'] == 1),'VAR00007'] ,shade=True, label='diabete')</a:t>
            </a:r>
          </a:p>
        </p:txBody>
      </p:sp>
    </p:spTree>
    <p:extLst>
      <p:ext uri="{BB962C8B-B14F-4D97-AF65-F5344CB8AC3E}">
        <p14:creationId xmlns:p14="http://schemas.microsoft.com/office/powerpoint/2010/main" val="3839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 smtClean="0">
                <a:solidFill>
                  <a:srgbClr val="FFFFFF"/>
                </a:solidFill>
                <a:latin typeface="Noto Sans CJK JP Regular"/>
                <a:cs typeface="Noto Sans CJK JP Regular"/>
              </a:rPr>
              <a:t>例：特征</a:t>
            </a: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选择</a:t>
            </a:r>
            <a:r>
              <a:rPr lang="en-US" altLang="zh-CN" spc="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:</a:t>
            </a:r>
            <a:r>
              <a:rPr lang="zh-CN" altLang="en-US" spc="1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文本分类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58779" y="1297001"/>
                <a:ext cx="10964626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zh-CN" altLang="en-US" sz="2800" spc="250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</a:t>
                </a:r>
                <a:r>
                  <a:rPr lang="zh-CN" altLang="en-US" sz="2800" spc="-22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文本分类中的过滤型特征选择</a:t>
                </a:r>
                <a:r>
                  <a:rPr lang="zh-CN" altLang="en-US" sz="2800" spc="-22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英文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中大约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词）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1297001"/>
                <a:ext cx="10964626" cy="528093"/>
              </a:xfrm>
              <a:prstGeom prst="rect">
                <a:avLst/>
              </a:prstGeom>
              <a:blipFill rotWithShape="0">
                <a:blip r:embed="rId2"/>
                <a:stretch>
                  <a:fillRect l="-1056" t="-17442" b="-3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241623" y="6396873"/>
            <a:ext cx="9202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Monica </a:t>
            </a:r>
            <a:r>
              <a:rPr lang="en-US" altLang="zh-CN" dirty="0" err="1" smtClean="0"/>
              <a:t>Rogati</a:t>
            </a:r>
            <a:r>
              <a:rPr lang="en-US" altLang="zh-CN" dirty="0"/>
              <a:t>, </a:t>
            </a:r>
            <a:r>
              <a:rPr lang="en-US" altLang="zh-CN" dirty="0" err="1"/>
              <a:t>Yiming</a:t>
            </a:r>
            <a:r>
              <a:rPr lang="en-US" altLang="zh-CN" dirty="0"/>
              <a:t> </a:t>
            </a:r>
            <a:r>
              <a:rPr lang="en-US" altLang="zh-CN" dirty="0" smtClean="0"/>
              <a:t>Yang, High-Performing </a:t>
            </a:r>
            <a:r>
              <a:rPr lang="en-US" altLang="zh-CN" dirty="0"/>
              <a:t>Feature Selection for Text </a:t>
            </a:r>
            <a:r>
              <a:rPr lang="en-US" altLang="zh-CN" dirty="0" smtClean="0"/>
              <a:t>Classification, CIKM2012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48" y="1909184"/>
            <a:ext cx="7904124" cy="4487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475603" y="2195719"/>
                <a:ext cx="2826479" cy="795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603" y="2195719"/>
                <a:ext cx="2826479" cy="7954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475603" y="3109088"/>
                <a:ext cx="2500749" cy="505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603" y="3109088"/>
                <a:ext cx="2500749" cy="505459"/>
              </a:xfrm>
              <a:prstGeom prst="rect">
                <a:avLst/>
              </a:prstGeom>
              <a:blipFill rotWithShape="0"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6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57572" cy="5237271"/>
          </a:xfrm>
        </p:spPr>
        <p:txBody>
          <a:bodyPr/>
          <a:lstStyle/>
          <a:p>
            <a:r>
              <a:rPr lang="zh-CN" altLang="en-US" spc="-5" dirty="0" smtClean="0"/>
              <a:t>用最终要用的学习器的性能评价特征的重要性。</a:t>
            </a:r>
            <a:endParaRPr lang="en-US" altLang="zh-CN" spc="-5" dirty="0" smtClean="0"/>
          </a:p>
          <a:p>
            <a:r>
              <a:rPr lang="zh-CN" altLang="en-US" spc="-5" dirty="0" smtClean="0"/>
              <a:t>搜索</a:t>
            </a:r>
            <a:r>
              <a:rPr lang="zh-CN" altLang="en-US" spc="-5" dirty="0"/>
              <a:t>有用的特征子</a:t>
            </a:r>
            <a:r>
              <a:rPr lang="zh-CN" altLang="en-US" spc="-5" dirty="0" smtClean="0"/>
              <a:t>集</a:t>
            </a:r>
            <a:endParaRPr lang="en-US" altLang="zh-CN" spc="-5" dirty="0" smtClean="0"/>
          </a:p>
          <a:p>
            <a:pPr marL="909955" lvl="1" indent="-26797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909955" algn="l"/>
                <a:tab pos="910590" algn="l"/>
              </a:tabLst>
            </a:pPr>
            <a:r>
              <a:rPr lang="zh-CN" altLang="en-US" dirty="0"/>
              <a:t>前向</a:t>
            </a:r>
          </a:p>
          <a:p>
            <a:pPr marL="1596390" lvl="2" indent="-26860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596390" algn="l"/>
                <a:tab pos="159702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从零个特征开始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28139" lvl="2" indent="-30035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628139" algn="l"/>
                <a:tab pos="162877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一遍式</a:t>
            </a:r>
            <a:r>
              <a:rPr lang="en-US" altLang="zh-CN" sz="24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(one</a:t>
            </a:r>
            <a:r>
              <a:rPr lang="zh-CN" altLang="en-US" sz="2400" spc="-1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pass)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或者迭代式</a:t>
            </a:r>
            <a:r>
              <a:rPr lang="en-US" altLang="zh-CN" sz="2400" spc="-3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(iterative)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地选择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09955" lvl="1" indent="-26797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909955" algn="l"/>
                <a:tab pos="910590" algn="l"/>
              </a:tabLst>
            </a:pPr>
            <a:r>
              <a:rPr lang="zh-CN" altLang="en-US" dirty="0"/>
              <a:t>后向（更常用，递归特征删除）</a:t>
            </a:r>
          </a:p>
          <a:p>
            <a:pPr marL="1628139" lvl="2" indent="-30035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628139" algn="l"/>
                <a:tab pos="162877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用所有特征训练一个模型，得到特征重要性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28139" lvl="2" indent="-30035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628139" algn="l"/>
                <a:tab pos="1628775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根据特征重要性，每次删除最不重要的一些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628139" lvl="2" indent="-30035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628139" algn="l"/>
                <a:tab pos="1628775" algn="l"/>
              </a:tabLst>
            </a:pP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pc="-5" dirty="0" smtClean="0"/>
              <a:t>是否删除</a:t>
            </a:r>
            <a:r>
              <a:rPr lang="en-US" altLang="zh-CN" spc="-5" dirty="0" smtClean="0"/>
              <a:t>/</a:t>
            </a:r>
            <a:r>
              <a:rPr lang="zh-CN" altLang="en-US" spc="-5" dirty="0" smtClean="0"/>
              <a:t>增加特征，需要进行模型性能监控（验证集上的性能）。</a:t>
            </a:r>
            <a:endParaRPr lang="en-US" altLang="zh-CN" spc="-5" dirty="0" smtClean="0"/>
          </a:p>
          <a:p>
            <a:pPr marL="999489" indent="-30035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628139" algn="l"/>
                <a:tab pos="1628775" algn="l"/>
              </a:tabLst>
            </a:pP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mr-IN" dirty="0" smtClean="0"/>
              <a:t>包裹</a:t>
            </a:r>
            <a:r>
              <a:rPr lang="zh-CN" altLang="en-US" dirty="0" smtClean="0"/>
              <a:t>式特征选择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19160" y="3713500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2878A2"/>
                </a:solidFill>
                <a:latin typeface="-apple-system" charset="0"/>
                <a:hlinkClick r:id="rId3" tooltip="sklearn.feature_selection"/>
              </a:rPr>
              <a:t>sklearn.feature_selection</a:t>
            </a:r>
            <a:r>
              <a:rPr lang="en-US" altLang="zh-CN">
                <a:solidFill>
                  <a:srgbClr val="212529"/>
                </a:solidFill>
                <a:latin typeface="-apple-system" charset="0"/>
              </a:rPr>
              <a:t>.RFECV</a:t>
            </a:r>
            <a:endParaRPr lang="en-US" altLang="zh-CN" b="0" i="0" dirty="0">
              <a:solidFill>
                <a:srgbClr val="212529"/>
              </a:solidFill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00289" cy="523727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00800" cy="392112"/>
          </a:xfrm>
        </p:spPr>
        <p:txBody>
          <a:bodyPr/>
          <a:lstStyle/>
          <a:p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支持</a:t>
            </a:r>
            <a:r>
              <a:rPr lang="zh-CN" altLang="zh-CN" dirty="0" smtClean="0"/>
              <a:t>递归特征消除</a:t>
            </a:r>
            <a:r>
              <a:rPr lang="en-US" altLang="zh-CN" dirty="0" smtClean="0"/>
              <a:t>: RFE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6" y="1129243"/>
            <a:ext cx="8593975" cy="55282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67356" y="1129243"/>
            <a:ext cx="53741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通过学习器返回的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coef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_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属性 或者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feature_importances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_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属性来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获得特征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的重要程度</a:t>
            </a:r>
          </a:p>
        </p:txBody>
      </p:sp>
      <p:sp>
        <p:nvSpPr>
          <p:cNvPr id="6" name="矩形 5"/>
          <p:cNvSpPr/>
          <p:nvPr/>
        </p:nvSpPr>
        <p:spPr>
          <a:xfrm>
            <a:off x="6467356" y="3146723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从当前的特征集合中移除最不重要的特征</a:t>
            </a:r>
          </a:p>
        </p:txBody>
      </p:sp>
      <p:sp>
        <p:nvSpPr>
          <p:cNvPr id="7" name="矩形 6"/>
          <p:cNvSpPr/>
          <p:nvPr/>
        </p:nvSpPr>
        <p:spPr>
          <a:xfrm>
            <a:off x="8458392" y="4425539"/>
            <a:ext cx="31721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通过交叉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验证找到</a:t>
            </a:r>
            <a:r>
              <a:rPr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最优的特征数量</a:t>
            </a:r>
          </a:p>
        </p:txBody>
      </p:sp>
    </p:spTree>
    <p:extLst>
      <p:ext uri="{BB962C8B-B14F-4D97-AF65-F5344CB8AC3E}">
        <p14:creationId xmlns:p14="http://schemas.microsoft.com/office/powerpoint/2010/main" val="132416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426296" cy="5237271"/>
          </a:xfrm>
        </p:spPr>
        <p:txBody>
          <a:bodyPr/>
          <a:lstStyle/>
          <a:p>
            <a:r>
              <a:rPr lang="zh-CN" altLang="en-US" dirty="0"/>
              <a:t>嵌入式维度</a:t>
            </a:r>
            <a:r>
              <a:rPr lang="zh-CN" altLang="en-US" dirty="0" smtClean="0"/>
              <a:t>选择与模型训练一起完成。</a:t>
            </a:r>
            <a:endParaRPr lang="en-US" altLang="zh-CN" dirty="0"/>
          </a:p>
          <a:p>
            <a:pPr lvl="1"/>
            <a:endParaRPr lang="en-US" altLang="zh-CN" sz="2000" dirty="0"/>
          </a:p>
          <a:p>
            <a:r>
              <a:rPr lang="zh-CN" altLang="en-US" dirty="0"/>
              <a:t>基于</a:t>
            </a:r>
            <a:r>
              <a:rPr lang="en-US" altLang="zh-CN" dirty="0"/>
              <a:t>L1</a:t>
            </a:r>
            <a:r>
              <a:rPr lang="zh-CN" altLang="en-US" dirty="0"/>
              <a:t>正则的特征选择</a:t>
            </a:r>
            <a:endParaRPr lang="en-US" altLang="zh-CN" dirty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L1</a:t>
            </a:r>
            <a:r>
              <a:rPr lang="zh-CN" altLang="en-US" dirty="0"/>
              <a:t>正则得到的系数可能是稀疏的，选择非</a:t>
            </a:r>
            <a:r>
              <a:rPr lang="en-US" altLang="zh-CN" dirty="0"/>
              <a:t>0</a:t>
            </a:r>
            <a:r>
              <a:rPr lang="zh-CN" altLang="en-US" dirty="0"/>
              <a:t>系数即可实现特征选择</a:t>
            </a:r>
            <a:endParaRPr lang="en-US" altLang="zh-CN" dirty="0"/>
          </a:p>
          <a:p>
            <a:pPr lvl="2"/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回归、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Logistic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回归（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正则）、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SVM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/>
              <a:t>基于</a:t>
            </a:r>
            <a:r>
              <a:rPr lang="zh-CN" altLang="en-US" dirty="0" smtClean="0"/>
              <a:t>树模型的</a:t>
            </a:r>
            <a:r>
              <a:rPr lang="zh-CN" altLang="en-US" dirty="0"/>
              <a:t>特征选择 </a:t>
            </a:r>
            <a:endParaRPr lang="en-US" altLang="zh-CN" dirty="0"/>
          </a:p>
          <a:p>
            <a:pPr lvl="1"/>
            <a:r>
              <a:rPr lang="zh-CN" altLang="en-US" dirty="0" smtClean="0"/>
              <a:t> 在基于树的模型</a:t>
            </a:r>
            <a:r>
              <a:rPr lang="zh-CN" altLang="en-US" dirty="0"/>
              <a:t>（</a:t>
            </a:r>
            <a:r>
              <a:rPr lang="en-US" altLang="zh-CN" dirty="0"/>
              <a:t>CART</a:t>
            </a:r>
            <a:r>
              <a:rPr lang="zh-CN" altLang="en-US" dirty="0"/>
              <a:t>、随机森林、</a:t>
            </a:r>
            <a:r>
              <a:rPr lang="en-US" altLang="zh-CN" dirty="0"/>
              <a:t>GBDT</a:t>
            </a:r>
            <a:r>
              <a:rPr lang="zh-CN" altLang="en-US" dirty="0"/>
              <a:t>等</a:t>
            </a:r>
            <a:r>
              <a:rPr lang="zh-CN" altLang="en-US" dirty="0" smtClean="0"/>
              <a:t>）中，树中从根节点到叶子结点的路径上的特征，为模型选择的特征，不在树中出现的特征没有被模型选中。</a:t>
            </a:r>
            <a:endParaRPr lang="en-US" altLang="zh-CN" dirty="0"/>
          </a:p>
          <a:p>
            <a:endParaRPr kumimoji="1"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嵌入式选择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6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953726" cy="392112"/>
          </a:xfrm>
        </p:spPr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：采用决策树模型判断鸢尾花类别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79773" y="5221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Arial" charset="0"/>
              </a:rPr>
              <a:t>褶菌</a:t>
            </a:r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3" y="914226"/>
            <a:ext cx="8040776" cy="55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871411" y="1260993"/>
            <a:ext cx="56307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只用到了</a:t>
            </a:r>
            <a:r>
              <a:rPr lang="en-US" altLang="zh-CN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个特征（共</a:t>
            </a:r>
            <a:r>
              <a:rPr lang="en-US" altLang="zh-CN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个特征）：</a:t>
            </a:r>
            <a:endParaRPr lang="en-US" altLang="zh-CN" sz="2800" kern="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zh-CN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花瓣</a:t>
            </a:r>
            <a:r>
              <a:rPr lang="zh-CN" altLang="zh-CN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长度（</a:t>
            </a:r>
            <a:r>
              <a:rPr lang="en-US" altLang="zh-CN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petal length</a:t>
            </a:r>
            <a:r>
              <a:rPr lang="zh-CN" altLang="zh-CN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800" kern="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zh-CN" sz="2800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花瓣</a:t>
            </a:r>
            <a:r>
              <a:rPr lang="zh-CN" altLang="zh-CN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宽度（</a:t>
            </a:r>
            <a:r>
              <a:rPr lang="en-US" altLang="zh-CN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petal width</a:t>
            </a:r>
            <a:r>
              <a:rPr lang="zh-CN" altLang="zh-CN" sz="2800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1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 smtClean="0">
                <a:latin typeface="Noto Sans CJK JP Regular"/>
                <a:cs typeface="Noto Sans CJK JP Regular"/>
              </a:rPr>
              <a:t>例：嵌入式维度</a:t>
            </a:r>
            <a:r>
              <a:rPr lang="zh-CN" altLang="en-US" spc="-5" dirty="0">
                <a:latin typeface="Noto Sans CJK JP Regular"/>
                <a:cs typeface="Noto Sans CJK JP Regular"/>
              </a:rPr>
              <a:t>选择</a:t>
            </a:r>
            <a:endParaRPr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91764"/>
              </p:ext>
            </p:extLst>
          </p:nvPr>
        </p:nvGraphicFramePr>
        <p:xfrm>
          <a:off x="553979" y="1646673"/>
          <a:ext cx="10900084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7925"/>
                <a:gridCol w="2701847"/>
                <a:gridCol w="2649382"/>
                <a:gridCol w="261093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特征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r>
                        <a:rPr lang="zh-CN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系数</a:t>
                      </a:r>
                    </a:p>
                  </a:txBody>
                  <a:tcPr marL="68580" marR="68580" marT="0" marB="0" anchor="b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TV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3.983944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3.981524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3.921642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radio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2.860230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2.858304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2.806374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newspaper</a:t>
                      </a:r>
                      <a:endParaRPr lang="zh-CN" sz="24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0.038194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0.038925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  <a:endParaRPr lang="zh-CN" sz="2400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截距项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13.969091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13.969282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13.972528</a:t>
                      </a:r>
                      <a:endParaRPr lang="zh-CN" sz="24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309724" y="1147763"/>
            <a:ext cx="5416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例：商品销量与广告费用（线性回归）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121" y="4461091"/>
            <a:ext cx="5665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了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特征（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24589" y="5121046"/>
                <a:ext cx="11252048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4589" y="5121046"/>
                <a:ext cx="11252048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0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00289" cy="523727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en-US" altLang="zh-CN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en-US" altLang="zh-CN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en-US" altLang="zh-CN" dirty="0" smtClean="0"/>
              <a:t> </a:t>
            </a:r>
            <a:r>
              <a:rPr lang="en-US" altLang="zh-CN" dirty="0"/>
              <a:t>estimator</a:t>
            </a:r>
            <a:r>
              <a:rPr lang="zh-CN" altLang="en-US" dirty="0" smtClean="0"/>
              <a:t>：构建</a:t>
            </a:r>
            <a:r>
              <a:rPr lang="zh-CN" altLang="en-US" dirty="0"/>
              <a:t>特征选择实例的基本分类</a:t>
            </a:r>
            <a:r>
              <a:rPr lang="zh-CN" altLang="en-US" dirty="0" smtClean="0"/>
              <a:t>器，可以预训练好（</a:t>
            </a:r>
            <a:r>
              <a:rPr lang="en-US" altLang="zh-CN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prefit</a:t>
            </a:r>
            <a:r>
              <a:rPr lang="en-US" altLang="zh-CN" kern="0" dirty="0" smtClean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kern="0" dirty="0" smtClean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True </a:t>
            </a:r>
            <a:r>
              <a:rPr lang="zh-CN" altLang="en-US" dirty="0" smtClean="0"/>
              <a:t>），</a:t>
            </a:r>
            <a:r>
              <a:rPr lang="zh-CN" altLang="en-US" dirty="0"/>
              <a:t>模型必须具有</a:t>
            </a:r>
            <a:r>
              <a:rPr lang="en-US" altLang="zh-CN" dirty="0"/>
              <a:t>coef_</a:t>
            </a:r>
            <a:r>
              <a:rPr lang="zh-CN" altLang="en-US" dirty="0"/>
              <a:t>属性或</a:t>
            </a:r>
            <a:r>
              <a:rPr lang="en-US" altLang="zh-CN" dirty="0"/>
              <a:t>feature_importances_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/>
              <a:t>threshold</a:t>
            </a:r>
            <a:r>
              <a:rPr lang="zh-CN" altLang="en-US" dirty="0" smtClean="0"/>
              <a:t>：特征</a:t>
            </a:r>
            <a:r>
              <a:rPr lang="zh-CN" altLang="en-US" dirty="0"/>
              <a:t>选择的阈值</a:t>
            </a:r>
            <a:r>
              <a:rPr lang="zh-CN" altLang="en-US" dirty="0" smtClean="0"/>
              <a:t>，模型</a:t>
            </a:r>
            <a:r>
              <a:rPr lang="zh-CN" altLang="en-US" dirty="0"/>
              <a:t>中对应的系数值大于该值时被保留，否则被</a:t>
            </a:r>
            <a:r>
              <a:rPr lang="zh-CN" altLang="en-US" dirty="0" smtClean="0"/>
              <a:t>移除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 smtClean="0"/>
              <a:t> 字符</a:t>
            </a:r>
            <a:r>
              <a:rPr lang="zh-CN" altLang="en-US" sz="2800" dirty="0"/>
              <a:t>串</a:t>
            </a:r>
            <a:r>
              <a:rPr lang="zh-CN" altLang="en-US" sz="2800" dirty="0" smtClean="0"/>
              <a:t>类型：”</a:t>
            </a:r>
            <a:r>
              <a:rPr lang="en-US" altLang="zh-CN" sz="2800" dirty="0"/>
              <a:t>mean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、”</a:t>
            </a:r>
            <a:r>
              <a:rPr lang="en-US" altLang="zh-CN" sz="2800" dirty="0" smtClean="0"/>
              <a:t>median”</a:t>
            </a:r>
            <a:r>
              <a:rPr lang="zh-CN" altLang="en-US" sz="2800" dirty="0" smtClean="0"/>
              <a:t>或者其倍数</a:t>
            </a:r>
            <a:endParaRPr lang="en-US" altLang="zh-CN" sz="28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数值：具体的阈值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sz="2800" dirty="0"/>
              <a:t>如果为</a:t>
            </a:r>
            <a:r>
              <a:rPr lang="en-US" altLang="zh-CN" sz="2800" dirty="0"/>
              <a:t>None</a:t>
            </a:r>
            <a:r>
              <a:rPr lang="zh-CN" altLang="en-US" sz="2800" dirty="0"/>
              <a:t>，并且估计器的参数惩罚显式或隐式设置为</a:t>
            </a:r>
            <a:r>
              <a:rPr lang="en-US" altLang="zh-CN" sz="2800" dirty="0"/>
              <a:t>l1</a:t>
            </a:r>
            <a:r>
              <a:rPr lang="zh-CN" altLang="en-US" sz="2800" dirty="0"/>
              <a:t>（例如</a:t>
            </a:r>
            <a:r>
              <a:rPr lang="en-US" altLang="zh-CN" sz="2800" dirty="0"/>
              <a:t>Lasso</a:t>
            </a:r>
            <a:r>
              <a:rPr lang="zh-CN" altLang="en-US" sz="2800" dirty="0"/>
              <a:t>），则使用的阈值为</a:t>
            </a:r>
            <a:r>
              <a:rPr lang="en-US" altLang="zh-CN" sz="2800" dirty="0"/>
              <a:t>1e-5</a:t>
            </a:r>
            <a:r>
              <a:rPr lang="zh-CN" altLang="en-US" sz="2800" dirty="0"/>
              <a:t>。否则，默认情况下使用</a:t>
            </a:r>
            <a:r>
              <a:rPr lang="en-US" altLang="zh-CN" sz="2800" dirty="0"/>
              <a:t>mean</a:t>
            </a:r>
            <a:endParaRPr kumimoji="1"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344000" cy="392112"/>
          </a:xfrm>
        </p:spPr>
        <p:txBody>
          <a:bodyPr/>
          <a:lstStyle/>
          <a:p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支持</a:t>
            </a:r>
            <a:r>
              <a:rPr kumimoji="1" lang="en-US" altLang="zh-CN" dirty="0"/>
              <a:t>	</a:t>
            </a:r>
            <a:r>
              <a:rPr kumimoji="1" lang="zh-CN" altLang="en-US" dirty="0" smtClean="0"/>
              <a:t>嵌入式</a:t>
            </a:r>
            <a:r>
              <a:rPr lang="zh-CN" altLang="zh-CN" dirty="0" smtClean="0"/>
              <a:t>特征</a:t>
            </a:r>
            <a:r>
              <a:rPr lang="zh-CN" altLang="en-US" dirty="0" smtClean="0"/>
              <a:t>选择：</a:t>
            </a:r>
            <a:r>
              <a:rPr lang="en-US" altLang="zh-CN" b="0" dirty="0"/>
              <a:t> SelectFromModel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0237" y="1147763"/>
            <a:ext cx="11321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class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sklearn</a:t>
            </a:r>
            <a:r>
              <a:rPr lang="en-US" altLang="zh-CN" sz="2400" kern="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feature_selection</a:t>
            </a:r>
            <a:r>
              <a:rPr lang="en-US" altLang="zh-CN" sz="2400" kern="0" dirty="0" err="1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.</a:t>
            </a:r>
            <a:r>
              <a:rPr lang="en-US" altLang="zh-CN" sz="2400" kern="0" dirty="0" err="1">
                <a:solidFill>
                  <a:srgbClr val="660066"/>
                </a:solidFill>
                <a:latin typeface="Consolas" charset="0"/>
                <a:ea typeface="DengXian" charset="-122"/>
                <a:cs typeface="Courier New" charset="0"/>
              </a:rPr>
              <a:t>SelectFromModel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(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estimator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,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threshold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None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,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prefit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kern="0" dirty="0">
                <a:solidFill>
                  <a:srgbClr val="000088"/>
                </a:solidFill>
                <a:latin typeface="Consolas" charset="0"/>
                <a:ea typeface="DengXian" charset="-122"/>
                <a:cs typeface="Courier New" charset="0"/>
              </a:rPr>
              <a:t>False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,</a:t>
            </a:r>
            <a:r>
              <a:rPr lang="en-US" altLang="zh-CN" sz="2400" kern="0" dirty="0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latin typeface="Consolas" charset="0"/>
                <a:ea typeface="DengXian" charset="-122"/>
                <a:cs typeface="Courier New" charset="0"/>
              </a:rPr>
              <a:t>norm_order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=</a:t>
            </a:r>
            <a:r>
              <a:rPr lang="en-US" altLang="zh-CN" sz="2400" kern="0" dirty="0">
                <a:solidFill>
                  <a:srgbClr val="006666"/>
                </a:solidFill>
                <a:latin typeface="Consolas" charset="0"/>
                <a:ea typeface="DengXian" charset="-122"/>
                <a:cs typeface="Courier New" charset="0"/>
              </a:rPr>
              <a:t>1</a:t>
            </a:r>
            <a:r>
              <a:rPr lang="en-US" altLang="zh-CN" sz="2400" kern="0" dirty="0">
                <a:solidFill>
                  <a:srgbClr val="666600"/>
                </a:solidFill>
                <a:latin typeface="Consolas" charset="0"/>
                <a:ea typeface="DengXian" charset="-122"/>
                <a:cs typeface="Courier New" charset="0"/>
              </a:rPr>
              <a:t>)</a:t>
            </a:r>
            <a:r>
              <a:rPr lang="zh-CN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45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98649" y="826921"/>
            <a:ext cx="10752465" cy="5237271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费用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价格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计数类的特征可以考虑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变换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例：广告费用与销量预测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23" y="1604729"/>
            <a:ext cx="3296569" cy="2272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92" y="1633302"/>
            <a:ext cx="3360003" cy="23007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5915" y="1781603"/>
            <a:ext cx="26859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TV和sales关联密切，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但不是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线性关系,尤其TV值较大和较小时</a:t>
            </a:r>
          </a:p>
        </p:txBody>
      </p:sp>
      <p:sp>
        <p:nvSpPr>
          <p:cNvPr id="7" name="矩形 6"/>
          <p:cNvSpPr/>
          <p:nvPr/>
        </p:nvSpPr>
        <p:spPr>
          <a:xfrm>
            <a:off x="9538395" y="1762432"/>
            <a:ext cx="26536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log(TV)和log(sales)之间的线性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关系更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明显</a:t>
            </a:r>
          </a:p>
        </p:txBody>
      </p:sp>
      <p:sp>
        <p:nvSpPr>
          <p:cNvPr id="8" name="矩形 7"/>
          <p:cNvSpPr/>
          <p:nvPr/>
        </p:nvSpPr>
        <p:spPr>
          <a:xfrm>
            <a:off x="2282322" y="4028692"/>
            <a:ext cx="8306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</a:t>
            </a:r>
            <a:r>
              <a:rPr lang="zh-CN" altLang="zh-CN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性能（</a:t>
            </a: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方分数）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内容占位符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22510"/>
              </p:ext>
            </p:extLst>
          </p:nvPr>
        </p:nvGraphicFramePr>
        <p:xfrm>
          <a:off x="195915" y="4716415"/>
          <a:ext cx="11557934" cy="1748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8675"/>
                <a:gridCol w="1261119"/>
                <a:gridCol w="1326632"/>
                <a:gridCol w="1195608"/>
                <a:gridCol w="1215180"/>
                <a:gridCol w="1215180"/>
                <a:gridCol w="1215180"/>
                <a:gridCol w="1215180"/>
                <a:gridCol w="1215180"/>
              </a:tblGrid>
              <a:tr h="529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原始特征</a:t>
                      </a: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Log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（原始特征）</a:t>
                      </a:r>
                      <a:r>
                        <a:rPr lang="en-US" altLang="zh-CN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</a:t>
                      </a:r>
                      <a:endParaRPr lang="zh-CN" alt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311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</a:tr>
              <a:tr h="204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0.896285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0.896285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0.895925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0.895925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0.942929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0.942929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s-IS" altLang="zh-CN" sz="2000" dirty="0" smtClean="0"/>
                        <a:t>0.942804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s-IS" altLang="zh-CN" sz="2000" dirty="0" smtClean="0"/>
                        <a:t>0.942667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0. 893729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0. 893865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0. 899197</a:t>
                      </a:r>
                      <a:endParaRPr 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0. 899197</a:t>
                      </a:r>
                      <a:endParaRPr lang="zh-CN" sz="20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dirty="0" smtClean="0"/>
                        <a:t>0.902478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0.902772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dirty="0" smtClean="0"/>
                        <a:t>0.907140</a:t>
                      </a:r>
                      <a:endParaRPr lang="zh-CN" sz="20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r-HR" altLang="zh-CN" sz="2000" b="1" dirty="0" smtClean="0">
                          <a:solidFill>
                            <a:srgbClr val="C00000"/>
                          </a:solidFill>
                        </a:rPr>
                        <a:t>0.909407</a:t>
                      </a:r>
                      <a:endParaRPr lang="zh-CN" sz="2000" b="1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8821506" y="1114822"/>
            <a:ext cx="328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og_Train_Test_Advertising.ipynb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0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文本框 12"/>
          <p:cNvSpPr txBox="1">
            <a:spLocks noChangeArrowheads="1"/>
          </p:cNvSpPr>
          <p:nvPr/>
        </p:nvSpPr>
        <p:spPr bwMode="auto">
          <a:xfrm>
            <a:off x="2890838" y="3062586"/>
            <a:ext cx="6410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5400" b="1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ea typeface="微软雅黑" pitchFamily="34" charset="-122"/>
              </a:rPr>
              <a:t>The End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085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18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应用</a:t>
            </a:r>
            <a:r>
              <a:rPr lang="en-US" altLang="zh-CN" spc="2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pc="15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pc="-5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话题分析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892" y="1104668"/>
            <a:ext cx="12191558" cy="149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indent="-457200">
              <a:lnSpc>
                <a:spcPct val="150100"/>
              </a:lnSpc>
              <a:spcBef>
                <a:spcPts val="100"/>
              </a:spcBef>
              <a:buFont typeface="Wingdings" charset="2"/>
              <a:buChar char="n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隐语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义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索引（</a:t>
            </a:r>
            <a:r>
              <a:rPr lang="en-US" altLang="zh-CN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Latent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Semantic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Indexing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 发现文档背后的主题</a:t>
            </a:r>
            <a:endParaRPr lang="en-US" altLang="zh-CN" sz="28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marR="5080" indent="-457200">
              <a:lnSpc>
                <a:spcPct val="150100"/>
              </a:lnSpc>
              <a:spcBef>
                <a:spcPts val="100"/>
              </a:spcBef>
              <a:buFont typeface="Wingdings" charset="2"/>
              <a:buChar char="n"/>
            </a:pP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可用于文档检索：计算单</a:t>
            </a: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词（查询）与文档相似性</a:t>
            </a:r>
            <a:endParaRPr lang="zh-CN" alt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13757" y="2526686"/>
            <a:ext cx="4488180" cy="4238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411125" y="487448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单词 矩阵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32417" y="5223997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单词在文档中是否出现： 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0/1</a:t>
            </a:r>
          </a:p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中出现的频率：自然数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单词在文档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TFIDF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：实数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/>
          <p:nvPr/>
        </p:nvCxnSpPr>
        <p:spPr bwMode="auto">
          <a:xfrm>
            <a:off x="6915150" y="5223997"/>
            <a:ext cx="717267" cy="600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814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object 13"/>
          <p:cNvSpPr/>
          <p:nvPr/>
        </p:nvSpPr>
        <p:spPr>
          <a:xfrm>
            <a:off x="293337" y="4877948"/>
            <a:ext cx="6414516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1043939" y="1683483"/>
            <a:ext cx="5725668" cy="2077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 txBox="1"/>
          <p:nvPr/>
        </p:nvSpPr>
        <p:spPr>
          <a:xfrm>
            <a:off x="1002029" y="1291561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document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1423415" y="1556229"/>
            <a:ext cx="114300" cy="344805"/>
          </a:xfrm>
          <a:custGeom>
            <a:avLst/>
            <a:gdLst/>
            <a:ahLst/>
            <a:cxnLst/>
            <a:rect l="l" t="t" r="r" b="b"/>
            <a:pathLst>
              <a:path w="114300" h="344805">
                <a:moveTo>
                  <a:pt x="38100" y="230124"/>
                </a:moveTo>
                <a:lnTo>
                  <a:pt x="0" y="230124"/>
                </a:lnTo>
                <a:lnTo>
                  <a:pt x="57150" y="344424"/>
                </a:lnTo>
                <a:lnTo>
                  <a:pt x="104775" y="249174"/>
                </a:lnTo>
                <a:lnTo>
                  <a:pt x="38100" y="249174"/>
                </a:lnTo>
                <a:lnTo>
                  <a:pt x="38100" y="230124"/>
                </a:lnTo>
                <a:close/>
              </a:path>
              <a:path w="114300" h="344805">
                <a:moveTo>
                  <a:pt x="50800" y="0"/>
                </a:moveTo>
                <a:lnTo>
                  <a:pt x="38100" y="0"/>
                </a:lnTo>
                <a:lnTo>
                  <a:pt x="38100" y="249174"/>
                </a:lnTo>
                <a:lnTo>
                  <a:pt x="50800" y="249174"/>
                </a:lnTo>
                <a:lnTo>
                  <a:pt x="50800" y="0"/>
                </a:lnTo>
                <a:close/>
              </a:path>
              <a:path w="114300" h="344805">
                <a:moveTo>
                  <a:pt x="63500" y="230124"/>
                </a:moveTo>
                <a:lnTo>
                  <a:pt x="50800" y="230124"/>
                </a:lnTo>
                <a:lnTo>
                  <a:pt x="50800" y="249174"/>
                </a:lnTo>
                <a:lnTo>
                  <a:pt x="63500" y="249174"/>
                </a:lnTo>
                <a:lnTo>
                  <a:pt x="63500" y="230124"/>
                </a:lnTo>
                <a:close/>
              </a:path>
              <a:path w="114300" h="344805">
                <a:moveTo>
                  <a:pt x="76200" y="0"/>
                </a:moveTo>
                <a:lnTo>
                  <a:pt x="63500" y="0"/>
                </a:lnTo>
                <a:lnTo>
                  <a:pt x="63500" y="249174"/>
                </a:lnTo>
                <a:lnTo>
                  <a:pt x="76200" y="249174"/>
                </a:lnTo>
                <a:lnTo>
                  <a:pt x="76200" y="0"/>
                </a:lnTo>
                <a:close/>
              </a:path>
              <a:path w="114300" h="344805">
                <a:moveTo>
                  <a:pt x="114300" y="230124"/>
                </a:moveTo>
                <a:lnTo>
                  <a:pt x="76200" y="230124"/>
                </a:lnTo>
                <a:lnTo>
                  <a:pt x="76200" y="249174"/>
                </a:lnTo>
                <a:lnTo>
                  <a:pt x="104775" y="249174"/>
                </a:lnTo>
                <a:lnTo>
                  <a:pt x="114300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689610" y="2026383"/>
            <a:ext cx="467995" cy="114300"/>
          </a:xfrm>
          <a:custGeom>
            <a:avLst/>
            <a:gdLst/>
            <a:ahLst/>
            <a:cxnLst/>
            <a:rect l="l" t="t" r="r" b="b"/>
            <a:pathLst>
              <a:path w="467995" h="114300">
                <a:moveTo>
                  <a:pt x="353567" y="0"/>
                </a:moveTo>
                <a:lnTo>
                  <a:pt x="353567" y="114300"/>
                </a:lnTo>
                <a:lnTo>
                  <a:pt x="429767" y="76200"/>
                </a:lnTo>
                <a:lnTo>
                  <a:pt x="372617" y="76200"/>
                </a:lnTo>
                <a:lnTo>
                  <a:pt x="372617" y="63500"/>
                </a:lnTo>
                <a:lnTo>
                  <a:pt x="455167" y="63500"/>
                </a:lnTo>
                <a:lnTo>
                  <a:pt x="467867" y="57150"/>
                </a:lnTo>
                <a:lnTo>
                  <a:pt x="455167" y="50800"/>
                </a:lnTo>
                <a:lnTo>
                  <a:pt x="372617" y="50800"/>
                </a:lnTo>
                <a:lnTo>
                  <a:pt x="372617" y="38100"/>
                </a:lnTo>
                <a:lnTo>
                  <a:pt x="429767" y="38100"/>
                </a:lnTo>
                <a:lnTo>
                  <a:pt x="353567" y="0"/>
                </a:lnTo>
                <a:close/>
              </a:path>
              <a:path w="467995" h="114300">
                <a:moveTo>
                  <a:pt x="353567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353567" y="76200"/>
                </a:lnTo>
                <a:lnTo>
                  <a:pt x="353567" y="63500"/>
                </a:lnTo>
                <a:close/>
              </a:path>
              <a:path w="467995" h="114300">
                <a:moveTo>
                  <a:pt x="455167" y="63500"/>
                </a:moveTo>
                <a:lnTo>
                  <a:pt x="372617" y="63500"/>
                </a:lnTo>
                <a:lnTo>
                  <a:pt x="372617" y="76200"/>
                </a:lnTo>
                <a:lnTo>
                  <a:pt x="429767" y="76200"/>
                </a:lnTo>
                <a:lnTo>
                  <a:pt x="455167" y="63500"/>
                </a:lnTo>
                <a:close/>
              </a:path>
              <a:path w="467995" h="114300">
                <a:moveTo>
                  <a:pt x="353567" y="38100"/>
                </a:moveTo>
                <a:lnTo>
                  <a:pt x="0" y="38100"/>
                </a:lnTo>
                <a:lnTo>
                  <a:pt x="0" y="50800"/>
                </a:lnTo>
                <a:lnTo>
                  <a:pt x="353567" y="50800"/>
                </a:lnTo>
                <a:lnTo>
                  <a:pt x="353567" y="38100"/>
                </a:lnTo>
                <a:close/>
              </a:path>
              <a:path w="467995" h="114300">
                <a:moveTo>
                  <a:pt x="429767" y="38100"/>
                </a:moveTo>
                <a:lnTo>
                  <a:pt x="372617" y="38100"/>
                </a:lnTo>
                <a:lnTo>
                  <a:pt x="372617" y="50800"/>
                </a:lnTo>
                <a:lnTo>
                  <a:pt x="455167" y="50800"/>
                </a:lnTo>
                <a:lnTo>
                  <a:pt x="4297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553592" y="1778351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word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/>
              <p:cNvSpPr txBox="1"/>
              <p:nvPr/>
            </p:nvSpPr>
            <p:spPr>
              <a:xfrm>
                <a:off x="6675748" y="769583"/>
                <a:ext cx="5506085" cy="840615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695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spc="27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所有文档取前𝐾</a:t>
                </a:r>
                <a:r>
                  <a:rPr lang="zh-CN" altLang="en-US" sz="2400" spc="-26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个主题，主题的强度分别为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5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 spc="-5" smtClean="0">
                            <a:solidFill>
                              <a:srgbClr val="093E5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pc="-5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i="1" spc="-5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 spc="-5">
                            <a:solidFill>
                              <a:srgbClr val="093E5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748" y="769583"/>
                <a:ext cx="5506085" cy="840615"/>
              </a:xfrm>
              <a:prstGeom prst="rect">
                <a:avLst/>
              </a:prstGeom>
              <a:blipFill rotWithShape="0">
                <a:blip r:embed="rId4"/>
                <a:stretch>
                  <a:fillRect l="-2879" r="-2215" b="-2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8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36700" y="3458975"/>
                <a:ext cx="7715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i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b="1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𝑲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00" y="3458975"/>
                <a:ext cx="77155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40487" y="3457759"/>
                <a:ext cx="773866" cy="3789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i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i="0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87" y="3457759"/>
                <a:ext cx="773866" cy="378950"/>
              </a:xfrm>
              <a:prstGeom prst="rect">
                <a:avLst/>
              </a:prstGeom>
              <a:blipFill rotWithShape="0">
                <a:blip r:embed="rId8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00523" y="6070002"/>
                <a:ext cx="3266374" cy="764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</a:rPr>
                  <a:t>：</a:t>
                </a:r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523" y="6070002"/>
                <a:ext cx="3266374" cy="764761"/>
              </a:xfrm>
              <a:prstGeom prst="rect">
                <a:avLst/>
              </a:prstGeom>
              <a:blipFill rotWithShape="0"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383055" y="2375410"/>
                <a:ext cx="3152530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055" y="2375410"/>
                <a:ext cx="3152530" cy="474489"/>
              </a:xfrm>
              <a:prstGeom prst="rect">
                <a:avLst/>
              </a:prstGeom>
              <a:blipFill rotWithShape="0">
                <a:blip r:embed="rId10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231990" y="2914178"/>
                <a:ext cx="3020699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𝐔</m:t>
                              </m:r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𝚺</m:t>
                              </m:r>
                              <m:sSup>
                                <m:sSupPr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𝚺</m:t>
                          </m:r>
                          <m:sSup>
                            <m:sSupPr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90" y="2914178"/>
                <a:ext cx="3020699" cy="589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231990" y="3702953"/>
                <a:ext cx="2087174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𝑽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90" y="3702953"/>
                <a:ext cx="2087174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8231990" y="4312975"/>
                <a:ext cx="14868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𝑽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990" y="4312975"/>
                <a:ext cx="1486882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7383055" y="178568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文档相似度矩阵：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769607" y="4799317"/>
                <a:ext cx="5484147" cy="1328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660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spc="-10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个文档由这</a:t>
                </a:r>
                <a14:m>
                  <m:oMath xmlns:m="http://schemas.openxmlformats.org/officeDocument/2006/math">
                    <m:r>
                      <a:rPr lang="en-US" altLang="zh-CN" sz="2400" i="1" spc="-10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个主题构成</a:t>
                </a:r>
                <a:r>
                  <a:rPr lang="zh-CN" altLang="en-US" sz="2400" spc="-10" dirty="0" smtClean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文档的主题分布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sz="240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zh-CN" sz="2400" b="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altLang="zh-CN" sz="2400" b="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SupPr>
                      <m:e>
                        <m:r>
                          <a:rPr lang="zh-CN" altLang="en-US" sz="2400" b="1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𝒗</m:t>
                        </m:r>
                      </m:e>
                      <m:sub>
                        <m:r>
                          <a:rPr lang="zh-CN" altLang="en-US" sz="2400" b="1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𝒊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i="0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zh-CN" altLang="en-US" sz="2400" i="1" spc="5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文档用</a:t>
                </a:r>
                <a14:m>
                  <m:oMath xmlns:m="http://schemas.openxmlformats.org/officeDocument/2006/math">
                    <m:r>
                      <a:rPr lang="zh-CN" altLang="en-US" sz="2400" i="1" spc="-5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个主题的表示</a:t>
                </a:r>
                <a:endParaRPr lang="en-US" altLang="zh-CN" sz="2400" spc="-10" dirty="0" smtClean="0">
                  <a:solidFill>
                    <a:srgbClr val="093E5D"/>
                  </a:solidFill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07" y="4799317"/>
                <a:ext cx="5484147" cy="1328441"/>
              </a:xfrm>
              <a:prstGeom prst="rect">
                <a:avLst/>
              </a:prstGeom>
              <a:blipFill rotWithShape="0">
                <a:blip r:embed="rId14"/>
                <a:stretch>
                  <a:fillRect l="-1222" t="-3670" r="-889" b="-9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2643687" y="2914178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71810" y="2170149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97125" y="2000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主题强度矩阵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词表中有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个单词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语料库中有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个文档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pc="-10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  <a:blipFill rotWithShape="0">
                <a:blip r:embed="rId15"/>
                <a:stretch>
                  <a:fillRect l="-2210" t="-3061" r="-2210" b="-7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9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1043939" y="1683483"/>
            <a:ext cx="5725668" cy="2077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 txBox="1"/>
          <p:nvPr/>
        </p:nvSpPr>
        <p:spPr>
          <a:xfrm>
            <a:off x="1002029" y="1291561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document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1423415" y="1556229"/>
            <a:ext cx="114300" cy="344805"/>
          </a:xfrm>
          <a:custGeom>
            <a:avLst/>
            <a:gdLst/>
            <a:ahLst/>
            <a:cxnLst/>
            <a:rect l="l" t="t" r="r" b="b"/>
            <a:pathLst>
              <a:path w="114300" h="344805">
                <a:moveTo>
                  <a:pt x="38100" y="230124"/>
                </a:moveTo>
                <a:lnTo>
                  <a:pt x="0" y="230124"/>
                </a:lnTo>
                <a:lnTo>
                  <a:pt x="57150" y="344424"/>
                </a:lnTo>
                <a:lnTo>
                  <a:pt x="104775" y="249174"/>
                </a:lnTo>
                <a:lnTo>
                  <a:pt x="38100" y="249174"/>
                </a:lnTo>
                <a:lnTo>
                  <a:pt x="38100" y="230124"/>
                </a:lnTo>
                <a:close/>
              </a:path>
              <a:path w="114300" h="344805">
                <a:moveTo>
                  <a:pt x="50800" y="0"/>
                </a:moveTo>
                <a:lnTo>
                  <a:pt x="38100" y="0"/>
                </a:lnTo>
                <a:lnTo>
                  <a:pt x="38100" y="249174"/>
                </a:lnTo>
                <a:lnTo>
                  <a:pt x="50800" y="249174"/>
                </a:lnTo>
                <a:lnTo>
                  <a:pt x="50800" y="0"/>
                </a:lnTo>
                <a:close/>
              </a:path>
              <a:path w="114300" h="344805">
                <a:moveTo>
                  <a:pt x="63500" y="230124"/>
                </a:moveTo>
                <a:lnTo>
                  <a:pt x="50800" y="230124"/>
                </a:lnTo>
                <a:lnTo>
                  <a:pt x="50800" y="249174"/>
                </a:lnTo>
                <a:lnTo>
                  <a:pt x="63500" y="249174"/>
                </a:lnTo>
                <a:lnTo>
                  <a:pt x="63500" y="230124"/>
                </a:lnTo>
                <a:close/>
              </a:path>
              <a:path w="114300" h="344805">
                <a:moveTo>
                  <a:pt x="76200" y="0"/>
                </a:moveTo>
                <a:lnTo>
                  <a:pt x="63500" y="0"/>
                </a:lnTo>
                <a:lnTo>
                  <a:pt x="63500" y="249174"/>
                </a:lnTo>
                <a:lnTo>
                  <a:pt x="76200" y="249174"/>
                </a:lnTo>
                <a:lnTo>
                  <a:pt x="76200" y="0"/>
                </a:lnTo>
                <a:close/>
              </a:path>
              <a:path w="114300" h="344805">
                <a:moveTo>
                  <a:pt x="114300" y="230124"/>
                </a:moveTo>
                <a:lnTo>
                  <a:pt x="76200" y="230124"/>
                </a:lnTo>
                <a:lnTo>
                  <a:pt x="76200" y="249174"/>
                </a:lnTo>
                <a:lnTo>
                  <a:pt x="104775" y="249174"/>
                </a:lnTo>
                <a:lnTo>
                  <a:pt x="114300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689610" y="2026383"/>
            <a:ext cx="467995" cy="114300"/>
          </a:xfrm>
          <a:custGeom>
            <a:avLst/>
            <a:gdLst/>
            <a:ahLst/>
            <a:cxnLst/>
            <a:rect l="l" t="t" r="r" b="b"/>
            <a:pathLst>
              <a:path w="467995" h="114300">
                <a:moveTo>
                  <a:pt x="353567" y="0"/>
                </a:moveTo>
                <a:lnTo>
                  <a:pt x="353567" y="114300"/>
                </a:lnTo>
                <a:lnTo>
                  <a:pt x="429767" y="76200"/>
                </a:lnTo>
                <a:lnTo>
                  <a:pt x="372617" y="76200"/>
                </a:lnTo>
                <a:lnTo>
                  <a:pt x="372617" y="63500"/>
                </a:lnTo>
                <a:lnTo>
                  <a:pt x="455167" y="63500"/>
                </a:lnTo>
                <a:lnTo>
                  <a:pt x="467867" y="57150"/>
                </a:lnTo>
                <a:lnTo>
                  <a:pt x="455167" y="50800"/>
                </a:lnTo>
                <a:lnTo>
                  <a:pt x="372617" y="50800"/>
                </a:lnTo>
                <a:lnTo>
                  <a:pt x="372617" y="38100"/>
                </a:lnTo>
                <a:lnTo>
                  <a:pt x="429767" y="38100"/>
                </a:lnTo>
                <a:lnTo>
                  <a:pt x="353567" y="0"/>
                </a:lnTo>
                <a:close/>
              </a:path>
              <a:path w="467995" h="114300">
                <a:moveTo>
                  <a:pt x="353567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353567" y="76200"/>
                </a:lnTo>
                <a:lnTo>
                  <a:pt x="353567" y="63500"/>
                </a:lnTo>
                <a:close/>
              </a:path>
              <a:path w="467995" h="114300">
                <a:moveTo>
                  <a:pt x="455167" y="63500"/>
                </a:moveTo>
                <a:lnTo>
                  <a:pt x="372617" y="63500"/>
                </a:lnTo>
                <a:lnTo>
                  <a:pt x="372617" y="76200"/>
                </a:lnTo>
                <a:lnTo>
                  <a:pt x="429767" y="76200"/>
                </a:lnTo>
                <a:lnTo>
                  <a:pt x="455167" y="63500"/>
                </a:lnTo>
                <a:close/>
              </a:path>
              <a:path w="467995" h="114300">
                <a:moveTo>
                  <a:pt x="353567" y="38100"/>
                </a:moveTo>
                <a:lnTo>
                  <a:pt x="0" y="38100"/>
                </a:lnTo>
                <a:lnTo>
                  <a:pt x="0" y="50800"/>
                </a:lnTo>
                <a:lnTo>
                  <a:pt x="353567" y="50800"/>
                </a:lnTo>
                <a:lnTo>
                  <a:pt x="353567" y="38100"/>
                </a:lnTo>
                <a:close/>
              </a:path>
              <a:path w="467995" h="114300">
                <a:moveTo>
                  <a:pt x="429767" y="38100"/>
                </a:moveTo>
                <a:lnTo>
                  <a:pt x="372617" y="38100"/>
                </a:lnTo>
                <a:lnTo>
                  <a:pt x="372617" y="50800"/>
                </a:lnTo>
                <a:lnTo>
                  <a:pt x="455167" y="50800"/>
                </a:lnTo>
                <a:lnTo>
                  <a:pt x="4297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553592" y="1778351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word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/>
              <p:cNvSpPr txBox="1"/>
              <p:nvPr/>
            </p:nvSpPr>
            <p:spPr>
              <a:xfrm>
                <a:off x="6769607" y="1120347"/>
                <a:ext cx="5506085" cy="471283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795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b="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类似</a:t>
                </a:r>
                <a14:m>
                  <m:oMath xmlns:m="http://schemas.openxmlformats.org/officeDocument/2006/math">
                    <m:r>
                      <a:rPr lang="zh-CN" altLang="en-US" sz="2400" b="0" i="1" spc="-5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的，</m:t>
                    </m:r>
                    <m:r>
                      <m:rPr>
                        <m:nor/>
                      </m:rPr>
                      <a:rPr kumimoji="1"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单词相似度矩阵</m:t>
                    </m:r>
                  </m:oMath>
                </a14:m>
                <a:endParaRPr lang="en-US" altLang="zh-CN" sz="2400" b="0" i="1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07" y="1120347"/>
                <a:ext cx="5506085" cy="471283"/>
              </a:xfrm>
              <a:prstGeom prst="rect">
                <a:avLst/>
              </a:prstGeom>
              <a:blipFill rotWithShape="0">
                <a:blip r:embed="rId4"/>
                <a:stretch>
                  <a:fillRect l="-2876" b="-40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36700" y="3458975"/>
                <a:ext cx="7816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00" y="3458975"/>
                <a:ext cx="7816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40487" y="3457759"/>
                <a:ext cx="753348" cy="379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87" y="3457759"/>
                <a:ext cx="753348" cy="3793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094900" y="6171681"/>
                <a:ext cx="4855497" cy="812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sz="2400" dirty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𝑼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bg-BG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00" y="6171681"/>
                <a:ext cx="4855497" cy="81227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323138" y="3760694"/>
                <a:ext cx="151246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138" y="3760694"/>
                <a:ext cx="1512465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450736" y="1683483"/>
                <a:ext cx="3356495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  <m:r>
                                <a:rPr lang="en-US" altLang="zh-CN" sz="2400" b="1" i="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36" y="1683483"/>
                <a:ext cx="3356495" cy="474489"/>
              </a:xfrm>
              <a:prstGeom prst="rect">
                <a:avLst/>
              </a:prstGeom>
              <a:blipFill rotWithShape="0">
                <a:blip r:embed="rId11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299671" y="2298451"/>
                <a:ext cx="3020699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𝚺</m:t>
                          </m:r>
                          <m:sSup>
                            <m:sSupPr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𝐔</m:t>
                              </m:r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𝚺</m:t>
                              </m:r>
                              <m:sSup>
                                <m:sSupPr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71" y="2298451"/>
                <a:ext cx="3020699" cy="589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299671" y="3125326"/>
                <a:ext cx="207672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𝑽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71" y="3125326"/>
                <a:ext cx="2076722" cy="4682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601184" y="4962282"/>
                <a:ext cx="5484147" cy="1328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660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1" spc="-10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个单词由这</a:t>
                </a:r>
                <a14:m>
                  <m:oMath xmlns:m="http://schemas.openxmlformats.org/officeDocument/2006/math">
                    <m:r>
                      <a:rPr lang="en-US" altLang="zh-CN" sz="2400" i="1" spc="-10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个主题构成</a:t>
                </a:r>
                <a:r>
                  <a:rPr lang="zh-CN" altLang="en-US" sz="2400" spc="-10" dirty="0" smtClean="0">
                    <a:solidFill>
                      <a:srgbClr val="C00000"/>
                    </a:solidFill>
                    <a:ea typeface="Microsoft YaHei" charset="-122"/>
                    <a:cs typeface="Microsoft YaHei" charset="-122"/>
                  </a:rPr>
                  <a:t>单词的主题分布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sz="240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zh-CN" sz="2400" b="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pc="-10" smtClean="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spc="-10" smtClean="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400" i="1" spc="-5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</m:ctrlPr>
                      </m:sSubSupPr>
                      <m:e>
                        <m:r>
                          <a:rPr lang="en-US" altLang="zh-CN" sz="2400" b="1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𝒖</m:t>
                        </m:r>
                      </m:e>
                      <m:sub>
                        <m:r>
                          <a:rPr lang="en-US" altLang="zh-CN" sz="2400" b="0" i="1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i="0" spc="-5" smtClean="0">
                            <a:solidFill>
                              <a:srgbClr val="093E5D"/>
                            </a:solidFill>
                            <a:latin typeface="Cambria Math" charset="0"/>
                            <a:cs typeface="Noto Sans CJK JP Regular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spc="-10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个单词</a:t>
                </a:r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zh-CN" altLang="en-US" sz="2400" i="1" spc="-5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个主题的表示</a:t>
                </a:r>
                <a:endParaRPr lang="en-US" altLang="zh-CN" sz="2400" spc="-10" dirty="0" smtClean="0">
                  <a:solidFill>
                    <a:srgbClr val="093E5D"/>
                  </a:solidFill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84" y="4962282"/>
                <a:ext cx="5484147" cy="1328441"/>
              </a:xfrm>
              <a:prstGeom prst="rect">
                <a:avLst/>
              </a:prstGeom>
              <a:blipFill rotWithShape="0">
                <a:blip r:embed="rId14"/>
                <a:stretch>
                  <a:fillRect l="-1333" t="-3670" r="-889" b="-9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8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词表中有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个单词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语料库中有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个文档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pc="-10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  <a:blipFill rotWithShape="0">
                <a:blip r:embed="rId16"/>
                <a:stretch>
                  <a:fillRect l="-2210" t="-3061" r="-2210" b="-7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13"/>
          <p:cNvSpPr/>
          <p:nvPr/>
        </p:nvSpPr>
        <p:spPr>
          <a:xfrm>
            <a:off x="293337" y="4877948"/>
            <a:ext cx="6414516" cy="1533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文本框 27"/>
          <p:cNvSpPr txBox="1"/>
          <p:nvPr/>
        </p:nvSpPr>
        <p:spPr>
          <a:xfrm>
            <a:off x="2643687" y="2914178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71810" y="2170149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97125" y="2000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主题强度矩阵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1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LSI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1043939" y="1683483"/>
            <a:ext cx="5725668" cy="2077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/>
          <p:cNvSpPr txBox="1"/>
          <p:nvPr/>
        </p:nvSpPr>
        <p:spPr>
          <a:xfrm>
            <a:off x="1002029" y="1291561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document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11"/>
          <p:cNvSpPr/>
          <p:nvPr/>
        </p:nvSpPr>
        <p:spPr>
          <a:xfrm>
            <a:off x="1423415" y="1556229"/>
            <a:ext cx="114300" cy="344805"/>
          </a:xfrm>
          <a:custGeom>
            <a:avLst/>
            <a:gdLst/>
            <a:ahLst/>
            <a:cxnLst/>
            <a:rect l="l" t="t" r="r" b="b"/>
            <a:pathLst>
              <a:path w="114300" h="344805">
                <a:moveTo>
                  <a:pt x="38100" y="230124"/>
                </a:moveTo>
                <a:lnTo>
                  <a:pt x="0" y="230124"/>
                </a:lnTo>
                <a:lnTo>
                  <a:pt x="57150" y="344424"/>
                </a:lnTo>
                <a:lnTo>
                  <a:pt x="104775" y="249174"/>
                </a:lnTo>
                <a:lnTo>
                  <a:pt x="38100" y="249174"/>
                </a:lnTo>
                <a:lnTo>
                  <a:pt x="38100" y="230124"/>
                </a:lnTo>
                <a:close/>
              </a:path>
              <a:path w="114300" h="344805">
                <a:moveTo>
                  <a:pt x="50800" y="0"/>
                </a:moveTo>
                <a:lnTo>
                  <a:pt x="38100" y="0"/>
                </a:lnTo>
                <a:lnTo>
                  <a:pt x="38100" y="249174"/>
                </a:lnTo>
                <a:lnTo>
                  <a:pt x="50800" y="249174"/>
                </a:lnTo>
                <a:lnTo>
                  <a:pt x="50800" y="0"/>
                </a:lnTo>
                <a:close/>
              </a:path>
              <a:path w="114300" h="344805">
                <a:moveTo>
                  <a:pt x="63500" y="230124"/>
                </a:moveTo>
                <a:lnTo>
                  <a:pt x="50800" y="230124"/>
                </a:lnTo>
                <a:lnTo>
                  <a:pt x="50800" y="249174"/>
                </a:lnTo>
                <a:lnTo>
                  <a:pt x="63500" y="249174"/>
                </a:lnTo>
                <a:lnTo>
                  <a:pt x="63500" y="230124"/>
                </a:lnTo>
                <a:close/>
              </a:path>
              <a:path w="114300" h="344805">
                <a:moveTo>
                  <a:pt x="76200" y="0"/>
                </a:moveTo>
                <a:lnTo>
                  <a:pt x="63500" y="0"/>
                </a:lnTo>
                <a:lnTo>
                  <a:pt x="63500" y="249174"/>
                </a:lnTo>
                <a:lnTo>
                  <a:pt x="76200" y="249174"/>
                </a:lnTo>
                <a:lnTo>
                  <a:pt x="76200" y="0"/>
                </a:lnTo>
                <a:close/>
              </a:path>
              <a:path w="114300" h="344805">
                <a:moveTo>
                  <a:pt x="114300" y="230124"/>
                </a:moveTo>
                <a:lnTo>
                  <a:pt x="76200" y="230124"/>
                </a:lnTo>
                <a:lnTo>
                  <a:pt x="76200" y="249174"/>
                </a:lnTo>
                <a:lnTo>
                  <a:pt x="104775" y="249174"/>
                </a:lnTo>
                <a:lnTo>
                  <a:pt x="114300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689610" y="2026383"/>
            <a:ext cx="467995" cy="114300"/>
          </a:xfrm>
          <a:custGeom>
            <a:avLst/>
            <a:gdLst/>
            <a:ahLst/>
            <a:cxnLst/>
            <a:rect l="l" t="t" r="r" b="b"/>
            <a:pathLst>
              <a:path w="467995" h="114300">
                <a:moveTo>
                  <a:pt x="353567" y="0"/>
                </a:moveTo>
                <a:lnTo>
                  <a:pt x="353567" y="114300"/>
                </a:lnTo>
                <a:lnTo>
                  <a:pt x="429767" y="76200"/>
                </a:lnTo>
                <a:lnTo>
                  <a:pt x="372617" y="76200"/>
                </a:lnTo>
                <a:lnTo>
                  <a:pt x="372617" y="63500"/>
                </a:lnTo>
                <a:lnTo>
                  <a:pt x="455167" y="63500"/>
                </a:lnTo>
                <a:lnTo>
                  <a:pt x="467867" y="57150"/>
                </a:lnTo>
                <a:lnTo>
                  <a:pt x="455167" y="50800"/>
                </a:lnTo>
                <a:lnTo>
                  <a:pt x="372617" y="50800"/>
                </a:lnTo>
                <a:lnTo>
                  <a:pt x="372617" y="38100"/>
                </a:lnTo>
                <a:lnTo>
                  <a:pt x="429767" y="38100"/>
                </a:lnTo>
                <a:lnTo>
                  <a:pt x="353567" y="0"/>
                </a:lnTo>
                <a:close/>
              </a:path>
              <a:path w="467995" h="114300">
                <a:moveTo>
                  <a:pt x="353567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353567" y="76200"/>
                </a:lnTo>
                <a:lnTo>
                  <a:pt x="353567" y="63500"/>
                </a:lnTo>
                <a:close/>
              </a:path>
              <a:path w="467995" h="114300">
                <a:moveTo>
                  <a:pt x="455167" y="63500"/>
                </a:moveTo>
                <a:lnTo>
                  <a:pt x="372617" y="63500"/>
                </a:lnTo>
                <a:lnTo>
                  <a:pt x="372617" y="76200"/>
                </a:lnTo>
                <a:lnTo>
                  <a:pt x="429767" y="76200"/>
                </a:lnTo>
                <a:lnTo>
                  <a:pt x="455167" y="63500"/>
                </a:lnTo>
                <a:close/>
              </a:path>
              <a:path w="467995" h="114300">
                <a:moveTo>
                  <a:pt x="353567" y="38100"/>
                </a:moveTo>
                <a:lnTo>
                  <a:pt x="0" y="38100"/>
                </a:lnTo>
                <a:lnTo>
                  <a:pt x="0" y="50800"/>
                </a:lnTo>
                <a:lnTo>
                  <a:pt x="353567" y="50800"/>
                </a:lnTo>
                <a:lnTo>
                  <a:pt x="353567" y="38100"/>
                </a:lnTo>
                <a:close/>
              </a:path>
              <a:path w="467995" h="114300">
                <a:moveTo>
                  <a:pt x="429767" y="38100"/>
                </a:moveTo>
                <a:lnTo>
                  <a:pt x="372617" y="38100"/>
                </a:lnTo>
                <a:lnTo>
                  <a:pt x="372617" y="50800"/>
                </a:lnTo>
                <a:lnTo>
                  <a:pt x="455167" y="50800"/>
                </a:lnTo>
                <a:lnTo>
                  <a:pt x="4297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553592" y="1778351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word</a:t>
            </a:r>
            <a:endParaRPr sz="18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𝐔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40" y="3430435"/>
                <a:ext cx="83151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36700" y="3458975"/>
                <a:ext cx="7816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b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00" y="3458975"/>
                <a:ext cx="7816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440487" y="3457759"/>
                <a:ext cx="753348" cy="379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b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zh-CN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487" y="3457759"/>
                <a:ext cx="753348" cy="3793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769607" y="5072104"/>
                <a:ext cx="5422393" cy="1328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660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spc="-135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zh-CN" altLang="en-US" sz="2400" i="1" spc="-13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主题由</a:t>
                </a:r>
                <a14:m>
                  <m:oMath xmlns:m="http://schemas.openxmlformats.org/officeDocument/2006/math">
                    <m:r>
                      <a:rPr lang="en-US" altLang="zh-CN" sz="2400" i="1" spc="-10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</m:oMath>
                </a14:m>
                <a:r>
                  <a:rPr lang="zh-CN" altLang="en-US" sz="2400" spc="-1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个单词决定，</a:t>
                </a:r>
                <a:r>
                  <a:rPr lang="zh-CN" altLang="en-US" sz="2400" spc="-1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主题的单词分布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sz="2400" i="1" spc="-1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1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spc="-1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2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400" i="1" spc="-10">
                                <a:solidFill>
                                  <a:srgbClr val="093E5D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i="1" spc="-1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…,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𝑀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 b="0" i="1" spc="-10" smtClean="0">
                                    <a:solidFill>
                                      <a:srgbClr val="093E5D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spc="-1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ea typeface="Microsoft YaHei" charset="-122"/>
                    <a:cs typeface="Microsoft YaHei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pc="-1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 spc="-1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𝒖</m:t>
                        </m:r>
                      </m:e>
                      <m:sub>
                        <m:r>
                          <a:rPr lang="zh-CN" altLang="en-US" sz="2400" i="1" spc="-10">
                            <a:solidFill>
                              <a:srgbClr val="093E5D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代表第</a:t>
                </a:r>
                <a14:m>
                  <m:oMath xmlns:m="http://schemas.openxmlformats.org/officeDocument/2006/math">
                    <m:r>
                      <a:rPr lang="zh-CN" altLang="en-US" sz="2400" i="1" spc="-135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400" spc="-1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400" spc="-10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主题</a:t>
                </a:r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07" y="5072104"/>
                <a:ext cx="5422393" cy="1328441"/>
              </a:xfrm>
              <a:prstGeom prst="rect">
                <a:avLst/>
              </a:prstGeom>
              <a:blipFill rotWithShape="0">
                <a:blip r:embed="rId9"/>
                <a:stretch>
                  <a:fillRect l="-1236" t="-3670" b="-9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2643687" y="2914178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单词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71810" y="2170149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</a:t>
            </a:r>
            <a:r>
              <a:rPr kumimoji="1" lang="en-US" altLang="zh-CN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文档矩阵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97125" y="20008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主题强度矩阵</a:t>
            </a:r>
            <a:endParaRPr kumimoji="1" lang="zh-CN" altLang="en-US" sz="16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词表中有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个单词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语料库中有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个文档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pc="-10" dirty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个主题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08" y="3685560"/>
                <a:ext cx="2205284" cy="1200329"/>
              </a:xfrm>
              <a:prstGeom prst="rect">
                <a:avLst/>
              </a:prstGeom>
              <a:blipFill rotWithShape="0">
                <a:blip r:embed="rId10"/>
                <a:stretch>
                  <a:fillRect l="-2210" t="-3061" r="-2210" b="-7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bject 13"/>
          <p:cNvSpPr/>
          <p:nvPr/>
        </p:nvSpPr>
        <p:spPr>
          <a:xfrm>
            <a:off x="293337" y="4877948"/>
            <a:ext cx="6414516" cy="15331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6"/>
              <p:cNvSpPr txBox="1"/>
              <p:nvPr/>
            </p:nvSpPr>
            <p:spPr>
              <a:xfrm>
                <a:off x="6769607" y="1120347"/>
                <a:ext cx="5506085" cy="471283"/>
              </a:xfrm>
              <a:prstGeom prst="rect">
                <a:avLst/>
              </a:prstGeom>
            </p:spPr>
            <p:txBody>
              <a:bodyPr vert="horz" wrap="square" lIns="0" tIns="100965" rIns="0" bIns="0" rtlCol="0">
                <a:spAutoFit/>
              </a:bodyPr>
              <a:lstStyle/>
              <a:p>
                <a:pPr marL="355600" indent="-342900">
                  <a:lnSpc>
                    <a:spcPct val="100000"/>
                  </a:lnSpc>
                  <a:spcBef>
                    <a:spcPts val="795"/>
                  </a:spcBef>
                  <a:buFont typeface="Wingdings" charset="2"/>
                  <a:buChar char="n"/>
                  <a:tabLst>
                    <a:tab pos="241300" algn="l"/>
                  </a:tabLst>
                </a:pPr>
                <a:r>
                  <a:rPr lang="zh-CN" altLang="en-US" sz="2400" b="0" spc="-5" dirty="0" smtClean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类似</a:t>
                </a:r>
                <a14:m>
                  <m:oMath xmlns:m="http://schemas.openxmlformats.org/officeDocument/2006/math">
                    <m:r>
                      <a:rPr lang="zh-CN" altLang="en-US" sz="2400" b="0" i="1" spc="-5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的，</m:t>
                    </m:r>
                    <m:r>
                      <m:rPr>
                        <m:nor/>
                      </m:rPr>
                      <a:rPr kumimoji="1"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单词相似度矩阵</m:t>
                    </m:r>
                  </m:oMath>
                </a14:m>
                <a:endParaRPr lang="en-US" altLang="zh-CN" sz="2400" b="0" i="1" spc="-5" dirty="0" smtClean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07" y="1120347"/>
                <a:ext cx="5506085" cy="471283"/>
              </a:xfrm>
              <a:prstGeom prst="rect">
                <a:avLst/>
              </a:prstGeom>
              <a:blipFill rotWithShape="0">
                <a:blip r:embed="rId12"/>
                <a:stretch>
                  <a:fillRect l="-2876" b="-40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8323138" y="3760694"/>
                <a:ext cx="151246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138" y="3760694"/>
                <a:ext cx="1512465" cy="4682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450736" y="1683483"/>
                <a:ext cx="3356495" cy="474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  <m:r>
                                <a:rPr lang="en-US" altLang="zh-CN" sz="2400" b="1" i="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4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  <m:r>
                            <a:rPr lang="en-US" altLang="zh-CN" sz="24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36" y="1683483"/>
                <a:ext cx="3356495" cy="474489"/>
              </a:xfrm>
              <a:prstGeom prst="rect">
                <a:avLst/>
              </a:prstGeom>
              <a:blipFill rotWithShape="0">
                <a:blip r:embed="rId1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8299671" y="2298451"/>
                <a:ext cx="3020699" cy="589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𝚺</m:t>
                          </m:r>
                          <m:sSup>
                            <m:sSupPr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𝐔</m:t>
                              </m:r>
                              <m:r>
                                <m:rPr>
                                  <m:nor/>
                                </m:r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𝚺</m:t>
                              </m:r>
                              <m:sSup>
                                <m:sSupPr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71" y="2298451"/>
                <a:ext cx="3020699" cy="589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8299671" y="3125326"/>
                <a:ext cx="207672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𝐕</m:t>
                      </m:r>
                      <m:r>
                        <m:rPr>
                          <m:nor/>
                        </m:rPr>
                        <a:rPr lang="mr-IN" altLang="zh-CN" sz="24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71" y="3125326"/>
                <a:ext cx="2076722" cy="46820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sz="2800" b="0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mr-IN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𝐔</m:t>
                      </m:r>
                      <m:r>
                        <m:rPr>
                          <m:nor/>
                        </m:rPr>
                        <a:rPr lang="mr-IN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𝚺</m:t>
                      </m:r>
                      <m:sSup>
                        <m:sSupPr>
                          <m:ctrlPr>
                            <a:rPr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mr-IN" altLang="zh-CN" sz="2800" dirty="0">
                  <a:solidFill>
                    <a:srgbClr val="09405E"/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12" y="988770"/>
                <a:ext cx="1943609" cy="53091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1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36109</TotalTime>
  <Pages>0</Pages>
  <Words>5389</Words>
  <Characters>0</Characters>
  <Application>Microsoft Macintosh PowerPoint</Application>
  <DocSecurity>0</DocSecurity>
  <PresentationFormat>宽屏</PresentationFormat>
  <Lines>0</Lines>
  <Paragraphs>953</Paragraphs>
  <Slides>94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16" baseType="lpstr">
      <vt:lpstr>-apple-system</vt:lpstr>
      <vt:lpstr>Calibri</vt:lpstr>
      <vt:lpstr>Calibri Light</vt:lpstr>
      <vt:lpstr>Cambria Math</vt:lpstr>
      <vt:lpstr>Consolas</vt:lpstr>
      <vt:lpstr>Courier New</vt:lpstr>
      <vt:lpstr>DejaVu Sans</vt:lpstr>
      <vt:lpstr>DengXian</vt:lpstr>
      <vt:lpstr>Microsoft YaHei</vt:lpstr>
      <vt:lpstr>Noto Sans CJK JP Regular</vt:lpstr>
      <vt:lpstr>PingFang SC</vt:lpstr>
      <vt:lpstr>Segoe UI</vt:lpstr>
      <vt:lpstr>Times New Roman</vt:lpstr>
      <vt:lpstr>Wingdings</vt:lpstr>
      <vt:lpstr>等线</vt:lpstr>
      <vt:lpstr>宋体</vt:lpstr>
      <vt:lpstr>微软雅黑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qing</cp:lastModifiedBy>
  <cp:revision>1080</cp:revision>
  <cp:lastPrinted>2021-11-16T12:15:10Z</cp:lastPrinted>
  <dcterms:created xsi:type="dcterms:W3CDTF">2014-06-29T11:45:14Z</dcterms:created>
  <dcterms:modified xsi:type="dcterms:W3CDTF">2023-10-20T14:33:39Z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